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70" r:id="rId4"/>
    <p:sldId id="271" r:id="rId5"/>
    <p:sldId id="272" r:id="rId6"/>
    <p:sldId id="273" r:id="rId7"/>
    <p:sldId id="269" r:id="rId8"/>
    <p:sldId id="262" r:id="rId9"/>
    <p:sldId id="260" r:id="rId10"/>
    <p:sldId id="261" r:id="rId11"/>
    <p:sldId id="257" r:id="rId12"/>
    <p:sldId id="256" r:id="rId13"/>
    <p:sldId id="266" r:id="rId14"/>
    <p:sldId id="267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f45\Documents\Omat%20tiedostot\Maaseutuohjelma\Ku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08387127284777E-2"/>
          <c:y val="5.7496217944274314E-2"/>
          <c:w val="0.52817724811425604"/>
          <c:h val="0.81276968809763617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Taul1!$A$3</c:f>
              <c:strCache>
                <c:ptCount val="1"/>
                <c:pt idx="0">
                  <c:v>Raportoidut päästöt</c:v>
                </c:pt>
              </c:strCache>
            </c:strRef>
          </c:tx>
          <c:marker>
            <c:symbol val="none"/>
          </c:marker>
          <c:xVal>
            <c:numRef>
              <c:f>Taul1!$B$2:$AF$2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Taul1!$B$3:$AF$3</c:f>
              <c:numCache>
                <c:formatCode>0.00</c:formatCode>
                <c:ptCount val="31"/>
                <c:pt idx="0">
                  <c:v>5592.1653333333388</c:v>
                </c:pt>
                <c:pt idx="1">
                  <c:v>5730.0943333333389</c:v>
                </c:pt>
                <c:pt idx="2">
                  <c:v>5862.3070000000052</c:v>
                </c:pt>
                <c:pt idx="3">
                  <c:v>5695.8605000000052</c:v>
                </c:pt>
                <c:pt idx="4">
                  <c:v>6402.8360000000057</c:v>
                </c:pt>
                <c:pt idx="5">
                  <c:v>6900.4301666666734</c:v>
                </c:pt>
                <c:pt idx="6">
                  <c:v>6687.974333333339</c:v>
                </c:pt>
                <c:pt idx="7">
                  <c:v>6800.2495000000063</c:v>
                </c:pt>
                <c:pt idx="8">
                  <c:v>6856.1551666666728</c:v>
                </c:pt>
                <c:pt idx="9">
                  <c:v>6470.7280000000055</c:v>
                </c:pt>
                <c:pt idx="10">
                  <c:v>6304.5876666666727</c:v>
                </c:pt>
                <c:pt idx="11">
                  <c:v>6624.0643333333392</c:v>
                </c:pt>
                <c:pt idx="12">
                  <c:v>7036.9713333333393</c:v>
                </c:pt>
                <c:pt idx="13">
                  <c:v>7183.9240000000063</c:v>
                </c:pt>
                <c:pt idx="14">
                  <c:v>7263.382500000007</c:v>
                </c:pt>
                <c:pt idx="15">
                  <c:v>6891.3405000000066</c:v>
                </c:pt>
                <c:pt idx="16">
                  <c:v>7265.7401666666728</c:v>
                </c:pt>
                <c:pt idx="17">
                  <c:v>6786.8001666666732</c:v>
                </c:pt>
                <c:pt idx="18">
                  <c:v>6894.2371666666731</c:v>
                </c:pt>
                <c:pt idx="19">
                  <c:v>6814.0105000000058</c:v>
                </c:pt>
                <c:pt idx="20">
                  <c:v>7070.2958333333399</c:v>
                </c:pt>
                <c:pt idx="21">
                  <c:v>6860.2325000000064</c:v>
                </c:pt>
                <c:pt idx="22">
                  <c:v>6826.8695000000062</c:v>
                </c:pt>
                <c:pt idx="23">
                  <c:v>6678.0138333333398</c:v>
                </c:pt>
                <c:pt idx="24">
                  <c:v>6658.6960000000063</c:v>
                </c:pt>
                <c:pt idx="25">
                  <c:v>6665.6626666666698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50-48D1-8A85-EFF2616619FE}"/>
            </c:ext>
          </c:extLst>
        </c:ser>
        <c:ser>
          <c:idx val="1"/>
          <c:order val="1"/>
          <c:tx>
            <c:strRef>
              <c:f>Taul1!$A$4</c:f>
              <c:strCache>
                <c:ptCount val="1"/>
                <c:pt idx="0">
                  <c:v>Päästöjen nykytaso</c:v>
                </c:pt>
              </c:strCache>
            </c:strRef>
          </c:tx>
          <c:marker>
            <c:symbol val="none"/>
          </c:marker>
          <c:xVal>
            <c:numRef>
              <c:f>Taul1!$B$2:$AF$2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Taul1!$B$4:$AF$4</c:f>
              <c:numCache>
                <c:formatCode>General</c:formatCode>
                <c:ptCount val="31"/>
                <c:pt idx="25" formatCode="0.00">
                  <c:v>6665.6626666666698</c:v>
                </c:pt>
                <c:pt idx="26" formatCode="0.00">
                  <c:v>6665.6626666666698</c:v>
                </c:pt>
                <c:pt idx="27" formatCode="0.00">
                  <c:v>6665.6626666666698</c:v>
                </c:pt>
                <c:pt idx="28" formatCode="0.00">
                  <c:v>6665.6626666666698</c:v>
                </c:pt>
                <c:pt idx="29" formatCode="0.00">
                  <c:v>6665.6626666666698</c:v>
                </c:pt>
                <c:pt idx="30" formatCode="0.00">
                  <c:v>6665.6626666666698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50-48D1-8A85-EFF2616619FE}"/>
            </c:ext>
          </c:extLst>
        </c:ser>
        <c:ser>
          <c:idx val="2"/>
          <c:order val="2"/>
          <c:tx>
            <c:strRef>
              <c:f>Taul1!$A$5</c:f>
              <c:strCache>
                <c:ptCount val="1"/>
                <c:pt idx="0">
                  <c:v>Skenaario toimilla</c:v>
                </c:pt>
              </c:strCache>
            </c:strRef>
          </c:tx>
          <c:marker>
            <c:symbol val="none"/>
          </c:marker>
          <c:xVal>
            <c:numRef>
              <c:f>Taul1!$B$2:$AF$2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Taul1!$B$5:$AF$5</c:f>
              <c:numCache>
                <c:formatCode>General</c:formatCode>
                <c:ptCount val="31"/>
                <c:pt idx="24" formatCode="0.00">
                  <c:v>6658.6960000000063</c:v>
                </c:pt>
                <c:pt idx="25" formatCode="0.00">
                  <c:v>6320.6626666666698</c:v>
                </c:pt>
                <c:pt idx="26" formatCode="0.00">
                  <c:v>6320.6626666666698</c:v>
                </c:pt>
                <c:pt idx="27" formatCode="0.00">
                  <c:v>6320.6626666666698</c:v>
                </c:pt>
                <c:pt idx="28" formatCode="0.00">
                  <c:v>6320.6626666666698</c:v>
                </c:pt>
                <c:pt idx="29" formatCode="0.00">
                  <c:v>6320.6626666666698</c:v>
                </c:pt>
                <c:pt idx="30" formatCode="0.00">
                  <c:v>6320.6626666666698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50-48D1-8A85-EFF261661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04352"/>
        <c:axId val="77857536"/>
      </c:scatterChart>
      <c:valAx>
        <c:axId val="77604352"/>
        <c:scaling>
          <c:orientation val="minMax"/>
          <c:max val="2020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crossAx val="77857536"/>
        <c:crosses val="autoZero"/>
        <c:crossBetween val="midCat"/>
      </c:valAx>
      <c:valAx>
        <c:axId val="77857536"/>
        <c:scaling>
          <c:orientation val="minMax"/>
          <c:min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 CO2e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77604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65276772835828"/>
          <c:y val="0.31810248861305596"/>
          <c:w val="0.26905790830200277"/>
          <c:h val="0.280935992529675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649F-5BA2-4F82-946D-82E8097256A7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FEA7-E737-4C80-AB03-88BE117AD0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9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FEA7-E737-4C80-AB03-88BE117AD04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63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93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4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9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53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61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57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57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08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2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6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D9EB-B609-4954-B3E5-7ACBC7B75736}" type="datetimeFigureOut">
              <a:rPr lang="fi-FI" smtClean="0"/>
              <a:t>26.6.2019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6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fi/url?sa=i&amp;rct=j&amp;q=&amp;esrc=s&amp;source=images&amp;cd=&amp;cad=rja&amp;uact=8&amp;ved=0ahUKEwj52NjA6pjQAhXF3SwKHVrJBnwQjRwIBw&amp;url=https://www.maaseutu.fi/fi/maaseutuohjelma&amp;psig=AFQjCNHLrtn912yU1EWLwy0BqQu2IsF0jg&amp;ust=147868324943963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fi/url?sa=i&amp;rct=j&amp;q=&amp;esrc=s&amp;source=images&amp;cd=&amp;cad=rja&amp;uact=8&amp;ved=0ahUKEwj52NjA6pjQAhXF3SwKHVrJBnwQjRwIBw&amp;url=https://www.maaseutu.fi/fi/maaseutuohjelma&amp;psig=AFQjCNHLrtn912yU1EWLwy0BqQu2IsF0jg&amp;ust=147868324943963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fi/url?sa=i&amp;rct=j&amp;q=&amp;esrc=s&amp;source=images&amp;cd=&amp;cad=rja&amp;uact=8&amp;ved=0ahUKEwj52NjA6pjQAhXF3SwKHVrJBnwQjRwIBw&amp;url=https://www.maaseutu.fi/fi/maaseutuohjelma&amp;psig=AFQjCNHLrtn912yU1EWLwy0BqQu2IsF0jg&amp;ust=147868324943963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55576" y="764704"/>
            <a:ext cx="7272808" cy="4634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 descr="Kuvahaun tulos haulle maaseutuohjelman logo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448272" cy="161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orakulmio 2"/>
          <p:cNvSpPr/>
          <p:nvPr/>
        </p:nvSpPr>
        <p:spPr>
          <a:xfrm>
            <a:off x="1619672" y="3429000"/>
            <a:ext cx="5742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Maaseutuohjelman ympäristötoimien tuloksellisuuden arviointi vuosina 2014-2016</a:t>
            </a:r>
          </a:p>
          <a:p>
            <a:pPr algn="ctr"/>
            <a:endParaRPr lang="fi-FI" b="1" dirty="0"/>
          </a:p>
          <a:p>
            <a:pPr algn="ctr"/>
            <a:r>
              <a:rPr lang="fi-FI" b="1" dirty="0"/>
              <a:t>Luonnonvarakeskus </a:t>
            </a:r>
          </a:p>
          <a:p>
            <a:r>
              <a:rPr lang="fi-FI" b="1" dirty="0"/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69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99483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Kasvihuonekaasut ja ammoniakki </a:t>
            </a:r>
            <a:br>
              <a:rPr lang="fi-FI" sz="3200" dirty="0"/>
            </a:br>
            <a:r>
              <a:rPr lang="fi-FI" sz="2000" b="1" dirty="0">
                <a:solidFill>
                  <a:schemeClr val="accent6"/>
                </a:solidFill>
              </a:rPr>
              <a:t>Sanna Pitkänen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8" r="5798"/>
          <a:stretch/>
        </p:blipFill>
        <p:spPr bwMode="auto">
          <a:xfrm>
            <a:off x="4310339" y="1484784"/>
            <a:ext cx="46788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683568" y="1700808"/>
            <a:ext cx="34563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/>
              <a:t>Ammoniakkipäästöjä</a:t>
            </a:r>
            <a:r>
              <a:rPr lang="fi-FI" sz="1400" dirty="0"/>
              <a:t> on vähentänyt erityisesti lietelannan sijoitus </a:t>
            </a:r>
          </a:p>
          <a:p>
            <a:r>
              <a:rPr lang="fi-FI" sz="1400" dirty="0"/>
              <a:t>(vuonna 2016 198 000 hehtaarin </a:t>
            </a:r>
            <a:r>
              <a:rPr lang="fi-FI" sz="1400" dirty="0" err="1"/>
              <a:t>toimepidealue</a:t>
            </a:r>
            <a:r>
              <a:rPr lang="fi-FI" sz="1400" dirty="0"/>
              <a:t>)  </a:t>
            </a:r>
          </a:p>
          <a:p>
            <a:endParaRPr lang="fi-FI" sz="1400" b="1" dirty="0"/>
          </a:p>
          <a:p>
            <a:r>
              <a:rPr lang="fi-FI" sz="1400" b="1" dirty="0"/>
              <a:t>Typpioksiduulipäästöjä</a:t>
            </a:r>
            <a:r>
              <a:rPr lang="fi-FI" sz="1400" dirty="0"/>
              <a:t> (kuten CO</a:t>
            </a:r>
            <a:r>
              <a:rPr lang="fi-FI" sz="1400" baseline="-25000" dirty="0"/>
              <a:t>2</a:t>
            </a:r>
            <a:r>
              <a:rPr lang="fi-FI" sz="1400" dirty="0"/>
              <a:t> päästöjä) vähensi monivuotisten ympäristönurmien perustaminen turvemailla,  toteutuspinta-alojen toivotaan edelleen laajentuvan 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Muita päästöjä vähentäviä tekijöitä ohjelmassa: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Lannoitteiden käytön tarkentaminen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Valunnan väheneminen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Lantaloiden kattaminen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Biokaasutuotanto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444208" y="581629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www.maaseutu.fi</a:t>
            </a:r>
            <a:endParaRPr lang="fi-FI" sz="1200" b="1" dirty="0"/>
          </a:p>
        </p:txBody>
      </p:sp>
      <p:pic>
        <p:nvPicPr>
          <p:cNvPr id="6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764382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09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Ilmasto: energiansäästö ja energiatehokkuus</a:t>
            </a:r>
            <a:br>
              <a:rPr lang="fi-FI" sz="3200" dirty="0"/>
            </a:br>
            <a:r>
              <a:rPr lang="fi-FI" sz="2000" b="1" dirty="0">
                <a:solidFill>
                  <a:schemeClr val="accent6"/>
                </a:solidFill>
              </a:rPr>
              <a:t>Taija Sinkko, Kirsi Usva</a:t>
            </a:r>
          </a:p>
        </p:txBody>
      </p:sp>
      <p:pic>
        <p:nvPicPr>
          <p:cNvPr id="4" name="Sisällön paikkamerkki 3" descr="https://www.maaseutu.fi/PublishingImages/Maatilat/Kuva%20MTY%20Sippola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680520" cy="34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orakulmio 4"/>
          <p:cNvSpPr/>
          <p:nvPr/>
        </p:nvSpPr>
        <p:spPr>
          <a:xfrm>
            <a:off x="4680520" y="5427799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i="1" dirty="0" err="1"/>
              <a:t>Automaaatttisen</a:t>
            </a:r>
            <a:r>
              <a:rPr lang="fi-FI" sz="1200" b="1" i="1" dirty="0"/>
              <a:t> viljan kosteusmittauksen kehittäminen Sippolan tilalla, EIP-hanke. </a:t>
            </a:r>
            <a:r>
              <a:rPr lang="fi-FI" sz="1200" b="1" i="1" dirty="0" err="1"/>
              <a:t>www.maaseutu.fi</a:t>
            </a:r>
            <a:endParaRPr lang="fi-FI" sz="1200" b="1" i="1" dirty="0"/>
          </a:p>
        </p:txBody>
      </p:sp>
      <p:sp>
        <p:nvSpPr>
          <p:cNvPr id="3" name="Suorakulmio 2"/>
          <p:cNvSpPr/>
          <p:nvPr/>
        </p:nvSpPr>
        <p:spPr>
          <a:xfrm>
            <a:off x="611560" y="191683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Ohjelmassa on rahoitettu energian säästöön ja energiatehokkuuteen liittyviä hankkeita  maatalouden ja elintarvikejalostuksen parissa.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Tiedotushankkeita useita, investointeihin liittyvien hankemäärien toivotaan edelleen kasvavan ohjelmakauden aikana.</a:t>
            </a:r>
          </a:p>
        </p:txBody>
      </p:sp>
      <p:pic>
        <p:nvPicPr>
          <p:cNvPr id="6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906889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70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aseutu.kuvat.fi/kuvat/Yrittäjyys/Vaasa_15.jpg/_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321" y="1691516"/>
            <a:ext cx="5850893" cy="38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49288" y="643064"/>
            <a:ext cx="8443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Uusiutuva energia</a:t>
            </a:r>
          </a:p>
          <a:p>
            <a:r>
              <a:rPr lang="fi-FI" b="1" dirty="0">
                <a:solidFill>
                  <a:schemeClr val="accent6"/>
                </a:solidFill>
              </a:rPr>
              <a:t>Taija Sinkko, Kirsi Usva, Sari Luostarinen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83568" y="1939771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Maaseudulla on käynnissä rakennemuutos fossiilisista polttoaineista kohden uusiutuvia energiaa. Vuonna 2013 jo lähes puolet  maa- ja puutarhatalouden energiakäytöstä  metsistä  ja pelloilta.  </a:t>
            </a:r>
          </a:p>
          <a:p>
            <a:endParaRPr lang="fi-FI" sz="1400" dirty="0"/>
          </a:p>
          <a:p>
            <a:r>
              <a:rPr lang="fi-FI" sz="1400" b="1" dirty="0"/>
              <a:t>Uusiutuvan energian </a:t>
            </a:r>
            <a:r>
              <a:rPr lang="fi-FI" sz="1400" dirty="0"/>
              <a:t>hankkeita runsaasti  (116 maatalousinvestointia, 52 yrityshanketta, 65 muuta koulutus- tai kehittämishanketta)</a:t>
            </a:r>
          </a:p>
          <a:p>
            <a:r>
              <a:rPr lang="fi-FI" sz="1400" dirty="0"/>
              <a:t>Erityisesti puunkäyttöä. </a:t>
            </a:r>
            <a:r>
              <a:rPr lang="fi-FI" sz="1400" dirty="0" err="1"/>
              <a:t>TEM:n</a:t>
            </a:r>
            <a:r>
              <a:rPr lang="fi-FI" sz="1400" dirty="0"/>
              <a:t> tukia käytetty muissa energiamuodoissa.</a:t>
            </a:r>
          </a:p>
          <a:p>
            <a:endParaRPr lang="fi-FI" sz="1400" dirty="0"/>
          </a:p>
          <a:p>
            <a:r>
              <a:rPr lang="fi-FI" sz="1400" dirty="0"/>
              <a:t>Tähän mennessä 4 biokaasun tuotantohanketta, useita selvityshankkeita mm. biomassan saatavuudesta, toimijoiden yhteistyöstä ja lopputuotteiden käytöstä  </a:t>
            </a:r>
          </a:p>
        </p:txBody>
      </p:sp>
      <p:pic>
        <p:nvPicPr>
          <p:cNvPr id="6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947" y="5777880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orakulmio 3"/>
          <p:cNvSpPr/>
          <p:nvPr/>
        </p:nvSpPr>
        <p:spPr>
          <a:xfrm>
            <a:off x="4283968" y="1691516"/>
            <a:ext cx="3329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b="1" dirty="0"/>
              <a:t>Energiakylä – hanke Pohjanmaalla.  Kuva: Jyrki Vesa. </a:t>
            </a:r>
            <a:r>
              <a:rPr lang="fi-FI" sz="900" b="1" dirty="0" err="1"/>
              <a:t>www.maaseutu.fi</a:t>
            </a:r>
            <a:endParaRPr lang="fi-FI" sz="900" b="1" dirty="0"/>
          </a:p>
        </p:txBody>
      </p:sp>
    </p:spTree>
    <p:extLst>
      <p:ext uri="{BB962C8B-B14F-4D97-AF65-F5344CB8AC3E}">
        <p14:creationId xmlns:p14="http://schemas.microsoft.com/office/powerpoint/2010/main" val="380523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755576" y="332656"/>
            <a:ext cx="7272808" cy="63367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1309709" y="1024054"/>
            <a:ext cx="61926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i="1" dirty="0"/>
              <a:t>Tilakohtaista neuvontaa</a:t>
            </a:r>
            <a:r>
              <a:rPr lang="fi-FI" sz="1400" dirty="0"/>
              <a:t> on vuoden 2016 loppuun mennessä  noin 10 500 tilalle, neuvontatapahtumia kaikkiaan 17 000. Toimenpidettä on pidetty tarpeellisena, ja viljelijät ovat olleet tyytyväisiä neuvonnan sisältöihin.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tuloksellisuudesta kertoo käyttöönoton aste.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i="1" dirty="0"/>
              <a:t>Koulutuksen ja kehittämishankkeissa </a:t>
            </a:r>
            <a:r>
              <a:rPr lang="fi-FI" sz="1400" dirty="0"/>
              <a:t>on tuettu ympäristötavoitteisiin liittyvää tiedonsiirtoa, toimijoiden välistä vuorovaikutusta ja sitoutumista ympäristöarvojen ylläpitämiseen.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tuloksellisuus syntyy ongelmien pitkäjänteisen työstämisen ja oppimisprosessien kautta.  Hankekohtaisen tuloksellisuuden  mittaaminen saattaa johtaa  vääristymisiin.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i="1" dirty="0"/>
              <a:t>Yritystukiin liittyvät ympäristövaikutukset: </a:t>
            </a:r>
            <a:r>
              <a:rPr lang="fi-FI" sz="1400" dirty="0"/>
              <a:t>suurelta osin oheisvaikutuksena tapahtuvaa, mutta osin myös  tietoisia  ja tavoitteellisia. Vihreän talouden/biotalouden  mahdollisuuksia  kannattaa edelleen  nostaa  esille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691680" y="4879664"/>
            <a:ext cx="2225664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Maatilojen ympäristötoimenpiteet  </a:t>
            </a:r>
            <a:r>
              <a:rPr lang="fi-FI" sz="1200" dirty="0">
                <a:solidFill>
                  <a:schemeClr val="tx1"/>
                </a:solidFill>
              </a:rPr>
              <a:t>		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- annettujen sääntöjen mukainen toiminta </a:t>
            </a:r>
          </a:p>
          <a:p>
            <a:pPr algn="ctr"/>
            <a:r>
              <a:rPr lang="fi-FI" sz="1200" dirty="0" err="1">
                <a:solidFill>
                  <a:schemeClr val="tx1"/>
                </a:solidFill>
              </a:rPr>
              <a:t>-tuottaa</a:t>
            </a:r>
            <a:r>
              <a:rPr lang="fi-FI" sz="1200" dirty="0">
                <a:solidFill>
                  <a:schemeClr val="tx1"/>
                </a:solidFill>
              </a:rPr>
              <a:t> suoria  ympäristöhyötyjä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278574" y="4853841"/>
            <a:ext cx="2497599" cy="1512168"/>
          </a:xfrm>
          <a:prstGeom prst="rect">
            <a:avLst/>
          </a:prstGeom>
          <a:solidFill>
            <a:srgbClr val="FC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Muut  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ohjelmatoimet  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		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ihmisten, ajattelun ja arvojen tasolla tapahtuvat muutokset  </a:t>
            </a:r>
          </a:p>
          <a:p>
            <a:pPr marL="171450" indent="-171450" algn="ctr">
              <a:buFontTx/>
              <a:buChar char="-"/>
            </a:pPr>
            <a:r>
              <a:rPr lang="fi-FI" sz="1200" dirty="0">
                <a:solidFill>
                  <a:schemeClr val="tx1"/>
                </a:solidFill>
              </a:rPr>
              <a:t>mahdollistaa ympäristökysymysten paikallisen käsittelyn</a:t>
            </a:r>
            <a:endParaRPr lang="fi-FI" sz="1200" dirty="0"/>
          </a:p>
        </p:txBody>
      </p:sp>
      <p:sp>
        <p:nvSpPr>
          <p:cNvPr id="4" name="Suorakulmio 3"/>
          <p:cNvSpPr/>
          <p:nvPr/>
        </p:nvSpPr>
        <p:spPr>
          <a:xfrm>
            <a:off x="1292302" y="612791"/>
            <a:ext cx="5826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400" dirty="0">
                <a:solidFill>
                  <a:prstClr val="black"/>
                </a:solidFill>
              </a:rPr>
              <a:t>Ympäristö ohjelman läpäisevänä tavoitteena</a:t>
            </a:r>
          </a:p>
          <a:p>
            <a:pPr lvl="0"/>
            <a:r>
              <a:rPr lang="fi-FI" sz="1600" b="1" dirty="0">
                <a:solidFill>
                  <a:schemeClr val="accent6"/>
                </a:solidFill>
              </a:rPr>
              <a:t>Anja Yli-Viikari </a:t>
            </a:r>
          </a:p>
        </p:txBody>
      </p:sp>
    </p:spTree>
    <p:extLst>
      <p:ext uri="{BB962C8B-B14F-4D97-AF65-F5344CB8AC3E}">
        <p14:creationId xmlns:p14="http://schemas.microsoft.com/office/powerpoint/2010/main" val="294054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51519" y="404664"/>
            <a:ext cx="8784977" cy="63367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317362" y="1049349"/>
            <a:ext cx="6619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Ohjelma-ajattelun myötä hallintoon tuotu keskusjohtoinen tuloksellisuusajattelu, johon liittyy jatkuvasti laajeneva              tiedontuotannon tarve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Haaste oleellisten tietoaineistojen tunnistamiseen: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Ohjelman tuloksellisuuden seurantaan riittää monin osin tieto toimenpiteiden toteutuksen laajuudesta.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Ympäristövaikutusten arviointi voisi olla ongelmalähtöisempää  ja keskittyä niihin toimenpiteisiin, joiden ympäristövaikutuksia ei vielä tunneta riittävästi.  Vaikuttavuustiedon hankkiminen joko kokeellisen tutkimuksen tai seurantatiedon keräämisen myötä. 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83567" y="649239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Miten keventää seurantajärjestelmää?</a:t>
            </a:r>
          </a:p>
        </p:txBody>
      </p:sp>
      <p:pic>
        <p:nvPicPr>
          <p:cNvPr id="5" name="Kuva 4" descr="Kuvahaun tulos haulle maaseutuohjelman logo">
            <a:hlinkClick r:id="rId2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91" t="7857" r="13318"/>
          <a:stretch/>
        </p:blipFill>
        <p:spPr bwMode="auto">
          <a:xfrm>
            <a:off x="7134882" y="637993"/>
            <a:ext cx="1603848" cy="1176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ruutu 5"/>
          <p:cNvSpPr txBox="1"/>
          <p:nvPr/>
        </p:nvSpPr>
        <p:spPr>
          <a:xfrm>
            <a:off x="683567" y="3636564"/>
            <a:ext cx="75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Miten kerryttää pirstaleisen hanketyön kautta toimialan osaamista? </a:t>
            </a:r>
            <a:r>
              <a:rPr lang="fi-FI" sz="2400" dirty="0"/>
              <a:t>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340024" y="4098229"/>
            <a:ext cx="7314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Pohdintaan esim. tutkimuksen ja neuvonnan tehokas yhteensovittaminen eri rahoittajien hallinnoimien hankkeiden kanssa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Maaseutu.fi</a:t>
            </a:r>
            <a:r>
              <a:rPr lang="fi-FI" sz="1600" dirty="0"/>
              <a:t> –sivuston ja maaseutuverkoston keskeinen rooli hankeosaamisen näkyville tuomisessa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8" name="Tekstiruutu 7"/>
          <p:cNvSpPr txBox="1"/>
          <p:nvPr/>
        </p:nvSpPr>
        <p:spPr>
          <a:xfrm>
            <a:off x="683567" y="5321217"/>
            <a:ext cx="75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Miten kirkastaa innovaatiotoiminnan kärkiä?  </a:t>
            </a:r>
            <a:r>
              <a:rPr lang="fi-FI" sz="2400" dirty="0"/>
              <a:t>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385349" y="5738460"/>
            <a:ext cx="7314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Omarahoituksen vaatimus saattaa ohjata hanketoimintaa vakiintuneisiin teemoihin, joista saatavissa selkeä yritystason hyöty yrittäjien rahalliselle satsaukselle. </a:t>
            </a:r>
          </a:p>
        </p:txBody>
      </p:sp>
    </p:spTree>
    <p:extLst>
      <p:ext uri="{BB962C8B-B14F-4D97-AF65-F5344CB8AC3E}">
        <p14:creationId xmlns:p14="http://schemas.microsoft.com/office/powerpoint/2010/main" val="25708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971600" y="332656"/>
            <a:ext cx="7632848" cy="5904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 descr="Kuvahaun tulos haulle maaseutuohjelman logo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10" y="476672"/>
            <a:ext cx="2277596" cy="161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orakulmio 2"/>
          <p:cNvSpPr/>
          <p:nvPr/>
        </p:nvSpPr>
        <p:spPr>
          <a:xfrm>
            <a:off x="1564832" y="2082865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b="1" dirty="0"/>
          </a:p>
          <a:p>
            <a:pPr algn="ctr"/>
            <a:r>
              <a:rPr lang="fi-FI" b="1" dirty="0"/>
              <a:t>Toteutus  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403648" y="2852936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400" dirty="0"/>
              <a:t>Arvioinnin perustana komission asettamat arviointikysymykset ja indikaattorit sekä  kansalliset indikaattorit (+ olemassa oleva muu tutkimus- ja seurantatieto)</a:t>
            </a:r>
          </a:p>
          <a:p>
            <a:pPr lvl="1"/>
            <a:endParaRPr lang="fi-FI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Vesien käytön hallinta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Eroosio ja maaperän hoito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Luonnon monimuotoisuus ja maisema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Ilmastonmuutoksen hillitseminen ja hiilen sitominen.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Ilman laatu ja kasvihuonekaasupäästö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Maatalouden ja elintarvikejalostuksen energiatehokkuus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400" dirty="0"/>
              <a:t>Uusiutuva energia ja kiertotalous 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Tehtävänä tuottaa tietoa komission arviointiin sekä maaseutuohjelman kansallisen kehittämisen tarpeisiin  ja  ohjelmaviestintään</a:t>
            </a:r>
          </a:p>
          <a:p>
            <a:pPr lvl="2"/>
            <a:endParaRPr lang="fi-FI" sz="1400" dirty="0"/>
          </a:p>
          <a:p>
            <a:pPr lvl="1"/>
            <a:r>
              <a:rPr lang="fi-FI" sz="1400" dirty="0"/>
              <a:t>Toteutus: helmikuu-toukokuu 2017</a:t>
            </a:r>
          </a:p>
          <a:p>
            <a:pPr lvl="1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1664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972616" y="620688"/>
            <a:ext cx="7211144" cy="1143000"/>
          </a:xfrm>
        </p:spPr>
        <p:txBody>
          <a:bodyPr>
            <a:normAutofit/>
          </a:bodyPr>
          <a:lstStyle/>
          <a:p>
            <a:r>
              <a:rPr lang="fi-FI" sz="3200" dirty="0"/>
              <a:t>Ravinnekuormitus ja eroosio</a:t>
            </a:r>
            <a:br>
              <a:rPr lang="fi-FI" sz="3200" dirty="0"/>
            </a:br>
            <a:r>
              <a:rPr lang="fi-FI" sz="1800" b="1" dirty="0">
                <a:solidFill>
                  <a:schemeClr val="accent6"/>
                </a:solidFill>
              </a:rPr>
              <a:t>Riitta Lemola, Harri Lilja, Eila Turtola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148064" y="6253319"/>
            <a:ext cx="29231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b="1" i="1" dirty="0" err="1"/>
              <a:t>RAHA-hanke</a:t>
            </a:r>
            <a:r>
              <a:rPr lang="fi-FI" sz="900" b="1" i="1" dirty="0"/>
              <a:t> Uudellamaalla. </a:t>
            </a:r>
            <a:r>
              <a:rPr lang="fi-FI" sz="900" b="1" i="1" dirty="0" err="1"/>
              <a:t>www.maaseutu.fi</a:t>
            </a:r>
            <a:endParaRPr lang="fi-FI" sz="900" b="1" i="1" dirty="0"/>
          </a:p>
        </p:txBody>
      </p:sp>
      <p:pic>
        <p:nvPicPr>
          <p:cNvPr id="3074" name="Picture 2" descr="https://maaseutu.kuvat.fi/kuvat/Maa-%20ja%20metsätalous/RaHa_hanke_14.jpg/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-6215"/>
            <a:ext cx="3881364" cy="58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597195" y="1825689"/>
            <a:ext cx="4392488" cy="30777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i-FI" sz="1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Maaseutuohjelma on tarjonnut  maatiloille monipuolisen valikoiman vesistökuormitusta vähentäviä  toimenpiteitä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Toimenpiteet toteutuneet laaja-alaisesti: useimpiin  toimiin liittyvät pinta-alatavoitteet saavutettu tai ylitetty. Vesiensuojelun kohdentamisalueille asetetut tavoitteet saavutettiin hyvin.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Neuvonta ja paikalliset vesiensuojelun kehittämishankkeet  ovat osaltaan täydentäneet tilatason toimintaa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400" dirty="0"/>
          </a:p>
        </p:txBody>
      </p:sp>
      <p:pic>
        <p:nvPicPr>
          <p:cNvPr id="6" name="aui-3-2-0PR1-1104" descr="Luken logo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71" y="6142992"/>
            <a:ext cx="67724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10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611560" y="335867"/>
            <a:ext cx="6264696" cy="5688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5688632" cy="40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6912260" y="1268760"/>
            <a:ext cx="2088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Ravinteiden käytön haasteet jatkossa liittyvät mm. karjanlannan käyttöön (tilojen yhteistyö, teknologian kehittäminen). Teemoja selvitetään mm. hallituksen ravinteiden kierrätyksen kärkihankkeessa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5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86409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81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63481" y="260648"/>
            <a:ext cx="89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accent3">
                    <a:lumMod val="75000"/>
                  </a:schemeClr>
                </a:solidFill>
              </a:rPr>
              <a:t>Ympäristökorvauksen ulkopuolelle jääminen</a:t>
            </a:r>
          </a:p>
        </p:txBody>
      </p:sp>
      <p:pic>
        <p:nvPicPr>
          <p:cNvPr id="3075" name="Picture 3" descr="C:\Users\mto5\AppData\Local\Microsoft\Windows\Temporary Internet Files\Content.Outlook\13JQ48JB\Sitoutumiskart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0" y="756122"/>
            <a:ext cx="3815380" cy="53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4788023" y="1609842"/>
            <a:ext cx="2808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Ympäristökorvauksen ulkopuolella on jäänyt 6601 tilaa/107 000 ha (v. 2016). Ulkopuolelle jääneillä tiloilla  ravinteiden käyttöä rajoittaa  lainsäädäntö ja ympäristölupa.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Alueellisesti paras osallistuminen  saavutettiin läntisessä Suomessa. 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4211960" y="4807645"/>
            <a:ext cx="1521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/>
              <a:t>Verrattuna suorien tukien perustuen alaiseen peltopinta-alaan</a:t>
            </a:r>
          </a:p>
        </p:txBody>
      </p:sp>
      <p:pic>
        <p:nvPicPr>
          <p:cNvPr id="7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71" y="6142992"/>
            <a:ext cx="67724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01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o5\AppData\Local\Microsoft\Windows\Temporary Internet Files\Content.Outlook\13JQ48JB\Kasvipeitteisyyskart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6" y="453660"/>
            <a:ext cx="431572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580112" y="1832968"/>
            <a:ext cx="2232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Peltojen talviaikaisen kasvipeitteisyyden selkeä laajeneminen ja  eroosion väheneminen (</a:t>
            </a:r>
            <a:r>
              <a:rPr lang="fi-FI" sz="1400" dirty="0" err="1"/>
              <a:t>Russlen</a:t>
            </a:r>
            <a:r>
              <a:rPr lang="fi-FI" sz="1400" dirty="0"/>
              <a:t> riskiarviot). </a:t>
            </a:r>
          </a:p>
          <a:p>
            <a:endParaRPr lang="fi-FI" sz="1400" dirty="0"/>
          </a:p>
          <a:p>
            <a:r>
              <a:rPr lang="fi-FI" sz="1400" dirty="0"/>
              <a:t>Laajoilla alueilla Suomessa saavutettiin yli 50% kasvipeitteisyys.</a:t>
            </a:r>
          </a:p>
          <a:p>
            <a:endParaRPr lang="fi-FI" sz="1400" dirty="0"/>
          </a:p>
          <a:p>
            <a:r>
              <a:rPr lang="fi-FI" sz="1400" dirty="0"/>
              <a:t>Suojavyöhykkeitä on toteutettu runsaasti, mutta niiden sijoittumisessa  vesiensuojelun kannalta on vielä kehitettävää.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580112" y="5946792"/>
            <a:ext cx="30154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/>
              <a:t>Peltojen talviaikainen kasvipeitteisyys –toimenpiteen alat  vuonna 2016 verrattuna tukikelpoiseen sitoumusalaan</a:t>
            </a:r>
          </a:p>
        </p:txBody>
      </p:sp>
      <p:pic>
        <p:nvPicPr>
          <p:cNvPr id="5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71" y="6192688"/>
            <a:ext cx="67724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36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7652" y="1504187"/>
            <a:ext cx="3752112" cy="4525963"/>
          </a:xfrm>
        </p:spPr>
        <p:txBody>
          <a:bodyPr>
            <a:normAutofit lnSpcReduction="10000"/>
          </a:bodyPr>
          <a:lstStyle/>
          <a:p>
            <a:r>
              <a:rPr lang="fi-FI" sz="1400" dirty="0"/>
              <a:t>Yksinomaan kasvinsuojeluun liittyviä toimenpiteitä vähän (kasvinsuojelulainsäädäntö ja </a:t>
            </a:r>
            <a:r>
              <a:rPr lang="fi-FI" sz="1400" dirty="0" err="1"/>
              <a:t>ipm</a:t>
            </a:r>
            <a:r>
              <a:rPr lang="fi-FI" sz="1400" dirty="0"/>
              <a:t> –periaatteet koskevat kaikkia viljelijöitä)</a:t>
            </a:r>
          </a:p>
          <a:p>
            <a:endParaRPr lang="fi-FI" sz="1400" dirty="0"/>
          </a:p>
          <a:p>
            <a:r>
              <a:rPr lang="fi-FI" sz="1400" b="1" dirty="0"/>
              <a:t>Torjunta-aineiden käyttöalaa </a:t>
            </a:r>
            <a:r>
              <a:rPr lang="fi-FI" sz="1400" dirty="0"/>
              <a:t>on ohjelmassa vähentänyt luomuviljelyn laajeneminen sekä suojavyöhykenurmien ja luonnonhoitopeltojen perustaminen </a:t>
            </a:r>
          </a:p>
          <a:p>
            <a:endParaRPr lang="fi-FI" sz="1400" dirty="0"/>
          </a:p>
          <a:p>
            <a:r>
              <a:rPr lang="fi-FI" sz="1400" dirty="0"/>
              <a:t>Myyntimäärät pysyneet samalla tasolla, </a:t>
            </a:r>
            <a:r>
              <a:rPr lang="fi-FI" sz="1400" dirty="0" err="1"/>
              <a:t>glyfosaatin</a:t>
            </a:r>
            <a:r>
              <a:rPr lang="fi-FI" sz="1400" dirty="0"/>
              <a:t> käytössä tapahtunut kasvua</a:t>
            </a:r>
          </a:p>
          <a:p>
            <a:endParaRPr lang="fi-FI" sz="1400" dirty="0"/>
          </a:p>
          <a:p>
            <a:r>
              <a:rPr lang="fi-FI" sz="1400" dirty="0"/>
              <a:t>Käyttömäärät vaihtelevat  käytännössä viljelykasvin ja kasvukauden mukaan. Riittävän kasvinsuojelun toteutuminen on  edellytys sadon laadulle ja tuotantoon liittyvän ravinnekuormituksen minimoinnille</a:t>
            </a:r>
          </a:p>
          <a:p>
            <a:endParaRPr lang="fi-FI" sz="1400" dirty="0"/>
          </a:p>
          <a:p>
            <a:r>
              <a:rPr lang="fi-FI" sz="1400" dirty="0"/>
              <a:t>Vaihtoehtoisille kasvinsuojelumenetelmille suositellaan lisäkannusteita</a:t>
            </a:r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  <a:p>
            <a:endParaRPr lang="fi-FI" sz="1800" dirty="0"/>
          </a:p>
        </p:txBody>
      </p:sp>
      <p:pic>
        <p:nvPicPr>
          <p:cNvPr id="4098" name="Picture 2" descr="https://maaseutu.kuvat.fi/kuvat/Maa-%20ja%20metsätalous/luomutila015.jpg/_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225" y="3353611"/>
            <a:ext cx="5256584" cy="35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4143225" y="6030150"/>
            <a:ext cx="1590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b="1" i="1" dirty="0"/>
              <a:t>Tyynelän luomutila. </a:t>
            </a:r>
            <a:r>
              <a:rPr lang="fi-FI" sz="900" b="1" i="1" dirty="0" err="1"/>
              <a:t>www.maaseutu.fi</a:t>
            </a:r>
            <a:endParaRPr lang="fi-FI" sz="900" b="1" i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395536" y="476671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Torjunta-aineet</a:t>
            </a:r>
          </a:p>
          <a:p>
            <a:r>
              <a:rPr lang="fi-FI" b="1" dirty="0">
                <a:solidFill>
                  <a:schemeClr val="accent6"/>
                </a:solidFill>
              </a:rPr>
              <a:t>Erja Huusela-Veistola</a:t>
            </a:r>
          </a:p>
        </p:txBody>
      </p:sp>
      <p:pic>
        <p:nvPicPr>
          <p:cNvPr id="8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519" y="5926784"/>
            <a:ext cx="687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42665" y="3675853"/>
            <a:ext cx="889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/>
              <a:t>Lähde: Tukes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59" y="116632"/>
            <a:ext cx="5597321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59453" y="3574337"/>
            <a:ext cx="889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/>
              <a:t>Lähde: Tukes</a:t>
            </a:r>
          </a:p>
        </p:txBody>
      </p:sp>
    </p:spTree>
    <p:extLst>
      <p:ext uri="{BB962C8B-B14F-4D97-AF65-F5344CB8AC3E}">
        <p14:creationId xmlns:p14="http://schemas.microsoft.com/office/powerpoint/2010/main" val="411025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Luonnon monimuotoisuus</a:t>
            </a:r>
            <a:br>
              <a:rPr lang="fi-FI" sz="3200" dirty="0"/>
            </a:br>
            <a:r>
              <a:rPr lang="fi-FI" sz="1600" b="1" dirty="0">
                <a:solidFill>
                  <a:schemeClr val="accent6"/>
                </a:solidFill>
              </a:rPr>
              <a:t>Terho Hyvönen, Mervi Honkatukia, Elina Kiviharju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948264" y="550794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b="1" i="1" dirty="0" err="1"/>
              <a:t>Pelkosennniemen</a:t>
            </a:r>
            <a:r>
              <a:rPr lang="fi-FI" sz="900" b="1" i="1" dirty="0"/>
              <a:t>  yhdistys. </a:t>
            </a:r>
            <a:r>
              <a:rPr lang="fi-FI" sz="900" b="1" i="1" dirty="0" err="1"/>
              <a:t>www.maaseutu.fi</a:t>
            </a:r>
            <a:endParaRPr lang="fi-FI" sz="900" b="1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8794" y="1556792"/>
            <a:ext cx="4601845" cy="478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400" b="1" dirty="0"/>
              <a:t>Yleinen peltomaisema</a:t>
            </a:r>
          </a:p>
          <a:p>
            <a:r>
              <a:rPr lang="fi-FI" sz="1400" dirty="0"/>
              <a:t>Ympäristönhoitonurmien  ja peltoluonnon monimuotoisuus –toimilla laaja kattavuus (13,3 % maatalousmaasta) sekä luomutuotannon kasvu ovat olleet eduksi peltolajiston monimuotoisuudelle. </a:t>
            </a:r>
          </a:p>
          <a:p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Arvokkaat luontoalueet</a:t>
            </a:r>
          </a:p>
          <a:p>
            <a:r>
              <a:rPr lang="fi-FI" sz="1400" dirty="0"/>
              <a:t>Kosteikon hoitosopimukset 842 hehtaaria (70 % tavoitteesta)</a:t>
            </a:r>
          </a:p>
          <a:p>
            <a:r>
              <a:rPr lang="fi-FI" sz="1400" dirty="0"/>
              <a:t>Perinnebiotoopit  n. 30 000 ha  (70 % tavoitteesta) </a:t>
            </a:r>
          </a:p>
          <a:p>
            <a:r>
              <a:rPr lang="fi-FI" sz="1400" dirty="0"/>
              <a:t>Kurki-, hanhi- ja joutsenpellot 2071 ha (tavoite 2000 ha)</a:t>
            </a:r>
          </a:p>
          <a:p>
            <a:pPr lvl="0"/>
            <a:r>
              <a:rPr lang="fi-FI" sz="1400" dirty="0"/>
              <a:t>Luontoarvoiltaan arvokkaiden maatalousalueiden (</a:t>
            </a:r>
            <a:r>
              <a:rPr lang="fi-FI" sz="1400" dirty="0" err="1"/>
              <a:t>HNV-maatalousmaa</a:t>
            </a:r>
            <a:r>
              <a:rPr lang="fi-FI" sz="1400" dirty="0"/>
              <a:t>) osuus ja määrä vähentyneet</a:t>
            </a:r>
          </a:p>
          <a:p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Geenivarat</a:t>
            </a:r>
          </a:p>
          <a:p>
            <a:r>
              <a:rPr lang="fi-FI" sz="1400" dirty="0"/>
              <a:t>Alkuperäisrotujen kasvattamista 920 tilalla (yhdeksän rotua)</a:t>
            </a:r>
          </a:p>
          <a:p>
            <a:r>
              <a:rPr lang="fi-FI" sz="1400" dirty="0"/>
              <a:t>Alkuperäiskasvien ylläpitosopimuksia vähäisesti </a:t>
            </a:r>
          </a:p>
          <a:p>
            <a:endParaRPr lang="fi-FI" sz="1400" dirty="0"/>
          </a:p>
          <a:p>
            <a:pPr marL="0" indent="0">
              <a:buNone/>
            </a:pPr>
            <a:r>
              <a:rPr lang="fi-FI" sz="1400" dirty="0"/>
              <a:t>Ohjelmakauden tavoitteet eivät ole vielä kaikin osin toteutuneet. 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800" dirty="0"/>
          </a:p>
        </p:txBody>
      </p:sp>
      <p:pic>
        <p:nvPicPr>
          <p:cNvPr id="2050" name="Picture 2" descr="https://maaseutu.kuvat.fi/kuvat/Maa-%20ja%20metsätalous/Pelkosenniemi-lampaat-8.jpg/_fu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-11682" r="423" b="11682"/>
          <a:stretch/>
        </p:blipFill>
        <p:spPr bwMode="auto">
          <a:xfrm>
            <a:off x="5110639" y="1772816"/>
            <a:ext cx="40333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88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168" y="764704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dirty="0"/>
              <a:t>Ilmasto: hiilen sitominen maaperään</a:t>
            </a:r>
            <a:br>
              <a:rPr lang="fi-FI" sz="3200" dirty="0"/>
            </a:br>
            <a:r>
              <a:rPr lang="fi-FI" sz="2000" b="1" dirty="0">
                <a:solidFill>
                  <a:schemeClr val="accent6"/>
                </a:solidFill>
              </a:rPr>
              <a:t>Kristiina Regina, Jaakko Heikkilä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51520" y="2184806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1400" dirty="0"/>
              <a:t>Viljelysmaan päästöt laskeneet vuodesta 2010 alkaen (turvemaiden raivaus vähentynyt ja nurmialat lisääntyneet)</a:t>
            </a:r>
          </a:p>
          <a:p>
            <a:pPr marL="285750" indent="-285750">
              <a:buFontTx/>
              <a:buChar char="-"/>
            </a:pPr>
            <a:endParaRPr lang="fi-FI" sz="1400" dirty="0"/>
          </a:p>
          <a:p>
            <a:pPr marL="285750" indent="-285750">
              <a:buFontTx/>
              <a:buChar char="-"/>
            </a:pPr>
            <a:r>
              <a:rPr lang="fi-FI" sz="1400" dirty="0"/>
              <a:t>Kerääjäkasvien viljelyllä  ja turvemaiden monivuotisilla nurmilla on ohjelmassa ollut erittäin positiivinen vaikutus peltomaiden hiilivarastoihin ja kasvihuonekaasupäästöjen vähenemiseen </a:t>
            </a:r>
          </a:p>
          <a:p>
            <a:pPr marL="285750" indent="-285750">
              <a:buFontTx/>
              <a:buChar char="-"/>
            </a:pPr>
            <a:endParaRPr lang="fi-FI" sz="1400" i="1" dirty="0"/>
          </a:p>
          <a:p>
            <a:pPr marL="285750" indent="-285750">
              <a:buFontTx/>
              <a:buChar char="-"/>
            </a:pPr>
            <a:endParaRPr lang="fi-FI" sz="1600" dirty="0"/>
          </a:p>
        </p:txBody>
      </p:sp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2463189416"/>
              </p:ext>
            </p:extLst>
          </p:nvPr>
        </p:nvGraphicFramePr>
        <p:xfrm>
          <a:off x="3563888" y="2184806"/>
          <a:ext cx="5286375" cy="245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ui-3-2-0PR1-1104" descr="Luken log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877272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orakulmio 5"/>
          <p:cNvSpPr/>
          <p:nvPr/>
        </p:nvSpPr>
        <p:spPr>
          <a:xfrm>
            <a:off x="1187624" y="5089635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i-FI" sz="1400" dirty="0">
                <a:solidFill>
                  <a:prstClr val="black"/>
                </a:solidFill>
              </a:rPr>
              <a:t>Ilmaston (ja vesistöjen) näkökulmasta suositellaan kerääjäkasvien, säätösalaojituksen sekä orgaanisen aineksen kierrätyksen lisäämistä edelleen </a:t>
            </a:r>
          </a:p>
          <a:p>
            <a:pPr marL="285750" lvl="0" indent="-285750">
              <a:buFontTx/>
              <a:buChar char="-"/>
            </a:pPr>
            <a:endParaRPr lang="fi-FI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44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806</TotalTime>
  <Words>834</Words>
  <Application>Microsoft Office PowerPoint</Application>
  <PresentationFormat>On-screen Show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blank</vt:lpstr>
      <vt:lpstr>PowerPoint Presentation</vt:lpstr>
      <vt:lpstr>PowerPoint Presentation</vt:lpstr>
      <vt:lpstr>Ravinnekuormitus ja eroosio Riitta Lemola, Harri Lilja, Eila Turtola </vt:lpstr>
      <vt:lpstr>PowerPoint Presentation</vt:lpstr>
      <vt:lpstr>PowerPoint Presentation</vt:lpstr>
      <vt:lpstr>PowerPoint Presentation</vt:lpstr>
      <vt:lpstr>PowerPoint Presentation</vt:lpstr>
      <vt:lpstr>Luonnon monimuotoisuus Terho Hyvönen, Mervi Honkatukia, Elina Kiviharju </vt:lpstr>
      <vt:lpstr>Ilmasto: hiilen sitominen maaperään Kristiina Regina, Jaakko Heikkilä </vt:lpstr>
      <vt:lpstr>Kasvihuonekaasut ja ammoniakki  Sanna Pitkänen </vt:lpstr>
      <vt:lpstr>Ilmasto: energiansäästö ja energiatehokkuus Taija Sinkko, Kirsi Usva</vt:lpstr>
      <vt:lpstr>PowerPoint Presentation</vt:lpstr>
      <vt:lpstr>PowerPoint Presentation</vt:lpstr>
      <vt:lpstr>PowerPoint Presentation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Yli-Viikari Anja</dc:creator>
  <cp:lastModifiedBy>Valerie Dumont</cp:lastModifiedBy>
  <cp:revision>55</cp:revision>
  <dcterms:created xsi:type="dcterms:W3CDTF">2017-05-03T12:04:32Z</dcterms:created>
  <dcterms:modified xsi:type="dcterms:W3CDTF">2019-06-26T10:07:02Z</dcterms:modified>
</cp:coreProperties>
</file>