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6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33" r:id="rId1"/>
  </p:sldMasterIdLst>
  <p:notesMasterIdLst>
    <p:notesMasterId r:id="rId34"/>
  </p:notesMasterIdLst>
  <p:handoutMasterIdLst>
    <p:handoutMasterId r:id="rId35"/>
  </p:handoutMasterIdLst>
  <p:sldIdLst>
    <p:sldId id="293" r:id="rId2"/>
    <p:sldId id="296" r:id="rId3"/>
    <p:sldId id="409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8" r:id="rId12"/>
    <p:sldId id="419" r:id="rId13"/>
    <p:sldId id="422" r:id="rId14"/>
    <p:sldId id="420" r:id="rId15"/>
    <p:sldId id="421" r:id="rId16"/>
    <p:sldId id="423" r:id="rId17"/>
    <p:sldId id="424" r:id="rId18"/>
    <p:sldId id="439" r:id="rId19"/>
    <p:sldId id="437" r:id="rId20"/>
    <p:sldId id="425" r:id="rId21"/>
    <p:sldId id="426" r:id="rId22"/>
    <p:sldId id="427" r:id="rId23"/>
    <p:sldId id="428" r:id="rId24"/>
    <p:sldId id="429" r:id="rId25"/>
    <p:sldId id="440" r:id="rId26"/>
    <p:sldId id="430" r:id="rId27"/>
    <p:sldId id="431" r:id="rId28"/>
    <p:sldId id="432" r:id="rId29"/>
    <p:sldId id="433" r:id="rId30"/>
    <p:sldId id="434" r:id="rId31"/>
    <p:sldId id="435" r:id="rId32"/>
    <p:sldId id="436" r:id="rId33"/>
  </p:sldIdLst>
  <p:sldSz cx="12190413" cy="6859588"/>
  <p:notesSz cx="6858000" cy="9144000"/>
  <p:custDataLst>
    <p:tags r:id="rId36"/>
  </p:custDataLst>
  <p:defaultTextStyle>
    <a:defPPr>
      <a:defRPr lang="en-US"/>
    </a:defPPr>
    <a:lvl1pPr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1pPr>
    <a:lvl2pPr marL="457189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377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566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754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9">
          <p15:clr>
            <a:srgbClr val="A4A3A4"/>
          </p15:clr>
        </p15:guide>
        <p15:guide id="2" orient="horz" pos="2696">
          <p15:clr>
            <a:srgbClr val="A4A3A4"/>
          </p15:clr>
        </p15:guide>
        <p15:guide id="3" orient="horz" pos="1682">
          <p15:clr>
            <a:srgbClr val="A4A3A4"/>
          </p15:clr>
        </p15:guide>
        <p15:guide id="4" orient="horz" pos="1790">
          <p15:clr>
            <a:srgbClr val="A4A3A4"/>
          </p15:clr>
        </p15:guide>
        <p15:guide id="5" orient="horz" pos="1360">
          <p15:clr>
            <a:srgbClr val="A4A3A4"/>
          </p15:clr>
        </p15:guide>
        <p15:guide id="6" pos="2934">
          <p15:clr>
            <a:srgbClr val="A4A3A4"/>
          </p15:clr>
        </p15:guide>
        <p15:guide id="7" pos="5375">
          <p15:clr>
            <a:srgbClr val="A4A3A4"/>
          </p15:clr>
        </p15:guide>
        <p15:guide id="8" pos="4099">
          <p15:clr>
            <a:srgbClr val="A4A3A4"/>
          </p15:clr>
        </p15:guide>
        <p15:guide id="9" pos="4208">
          <p15:clr>
            <a:srgbClr val="A4A3A4"/>
          </p15:clr>
        </p15:guide>
        <p15:guide id="10" pos="2826">
          <p15:clr>
            <a:srgbClr val="A4A3A4"/>
          </p15:clr>
        </p15:guide>
        <p15:guide id="11" pos="386">
          <p15:clr>
            <a:srgbClr val="A4A3A4"/>
          </p15:clr>
        </p15:guide>
        <p15:guide id="12" orient="horz" pos="1039">
          <p15:clr>
            <a:srgbClr val="A4A3A4"/>
          </p15:clr>
        </p15:guide>
        <p15:guide id="13" orient="horz" pos="3595">
          <p15:clr>
            <a:srgbClr val="A4A3A4"/>
          </p15:clr>
        </p15:guide>
        <p15:guide id="14" orient="horz" pos="2243">
          <p15:clr>
            <a:srgbClr val="A4A3A4"/>
          </p15:clr>
        </p15:guide>
        <p15:guide id="15" orient="horz" pos="2387">
          <p15:clr>
            <a:srgbClr val="A4A3A4"/>
          </p15:clr>
        </p15:guide>
        <p15:guide id="16" orient="horz" pos="1814">
          <p15:clr>
            <a:srgbClr val="A4A3A4"/>
          </p15:clr>
        </p15:guide>
        <p15:guide id="17" pos="3911">
          <p15:clr>
            <a:srgbClr val="A4A3A4"/>
          </p15:clr>
        </p15:guide>
        <p15:guide id="18" pos="7166">
          <p15:clr>
            <a:srgbClr val="A4A3A4"/>
          </p15:clr>
        </p15:guide>
        <p15:guide id="19" pos="5465">
          <p15:clr>
            <a:srgbClr val="A4A3A4"/>
          </p15:clr>
        </p15:guide>
        <p15:guide id="20" pos="5610">
          <p15:clr>
            <a:srgbClr val="A4A3A4"/>
          </p15:clr>
        </p15:guide>
        <p15:guide id="21" pos="3768">
          <p15:clr>
            <a:srgbClr val="A4A3A4"/>
          </p15:clr>
        </p15:guide>
        <p15:guide id="22" pos="5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7" autoAdjust="0"/>
    <p:restoredTop sz="89751" autoAdjust="0"/>
  </p:normalViewPr>
  <p:slideViewPr>
    <p:cSldViewPr>
      <p:cViewPr varScale="1">
        <p:scale>
          <a:sx n="67" d="100"/>
          <a:sy n="67" d="100"/>
        </p:scale>
        <p:origin x="498" y="60"/>
      </p:cViewPr>
      <p:guideLst>
        <p:guide orient="horz" pos="779"/>
        <p:guide orient="horz" pos="2696"/>
        <p:guide orient="horz" pos="1682"/>
        <p:guide orient="horz" pos="1790"/>
        <p:guide orient="horz" pos="1360"/>
        <p:guide pos="2934"/>
        <p:guide pos="5375"/>
        <p:guide pos="4099"/>
        <p:guide pos="4208"/>
        <p:guide pos="2826"/>
        <p:guide pos="386"/>
        <p:guide orient="horz" pos="1039"/>
        <p:guide orient="horz" pos="3595"/>
        <p:guide orient="horz" pos="2243"/>
        <p:guide orient="horz" pos="2387"/>
        <p:guide orient="horz" pos="1814"/>
        <p:guide pos="3911"/>
        <p:guide pos="7166"/>
        <p:guide pos="5465"/>
        <p:guide pos="5610"/>
        <p:guide pos="3768"/>
        <p:guide pos="51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ERO\Desktop\Maaseutuverkoston%20arviointi\Raportointi\Kuviot%20taittajalle_3008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ERO\Desktop\Maaseutuverkoston%20arviointi\Raportointi\Kuviot%20taittajalle_3008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ERO\Desktop\Maaseutuverkoston%20arviointi\Raportointi\Kuviot%20taittajalle_3008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ERO\Desktop\Maaseutuverkoston%20arviointi\Raportointi\Kuviot%20taittajalle_3008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ERO\Desktop\Maaseutuverkoston%20arviointi\Raportointi\Kuviot%20taittajalle_3008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ERO\Desktop\Maaseutuverkoston%20arviointi\Raportointi\Kuviot%20taittajalle_3008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342859623397253"/>
          <c:y val="8.7847404491105285E-2"/>
          <c:w val="0.33730201795091203"/>
          <c:h val="0.796172717993584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'LIITE 1'!$C$82</c:f>
              <c:strCache>
                <c:ptCount val="1"/>
                <c:pt idx="0">
                  <c:v>Jokseenkin tai täysin samaa mieltä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'LIITE 1'!$B$83:$B$87</c:f>
              <c:strCache>
                <c:ptCount val="5"/>
                <c:pt idx="0">
                  <c:v>Verkostotoiminta on lisännyt innovaatioita maaseudun elinkeinoissa, maataloudessa, elintarviketuotannossa, metsätaloudessa ja maaseudun palveluissa, minkä seurauksena elinkeinotoiminta uudistuu</c:v>
                </c:pt>
                <c:pt idx="1">
                  <c:v>Maaseutuverkosto on välittänyt onnistuneesti tietoa ohjelman toteutuksesta ja tuloksista toimijoiden kesken ja suurelle yleisölle</c:v>
                </c:pt>
                <c:pt idx="2">
                  <c:v>Verkostotoiminta on parantanut kehittämisohjelmien toimeenpanon laatua</c:v>
                </c:pt>
                <c:pt idx="3">
                  <c:v>Verkosto on välittänyt onnistuneesti tietoa maaseudun kehittämisestä mahdollisille tuensaajille</c:v>
                </c:pt>
                <c:pt idx="4">
                  <c:v>Maaseutuverkosto on lisännyt sidosryhmien osallistumista maaseudun kehittämiseen</c:v>
                </c:pt>
              </c:strCache>
            </c:strRef>
          </c:cat>
          <c:val>
            <c:numRef>
              <c:f>'LIITE 1'!$C$83:$C$87</c:f>
              <c:numCache>
                <c:formatCode>0\ %</c:formatCode>
                <c:ptCount val="5"/>
                <c:pt idx="0">
                  <c:v>0.34745762711864409</c:v>
                </c:pt>
                <c:pt idx="1">
                  <c:v>0.58333333333333337</c:v>
                </c:pt>
                <c:pt idx="2">
                  <c:v>0.63025210084033612</c:v>
                </c:pt>
                <c:pt idx="3">
                  <c:v>0.66101694915254239</c:v>
                </c:pt>
                <c:pt idx="4">
                  <c:v>0.69747899159663862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62-418D-AFE4-DBECF6B75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2619776"/>
        <c:axId val="89019520"/>
      </c:barChart>
      <c:catAx>
        <c:axId val="4026197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9019520"/>
        <c:crosses val="autoZero"/>
        <c:auto val="1"/>
        <c:lblAlgn val="ctr"/>
        <c:lblOffset val="100"/>
        <c:noMultiLvlLbl val="0"/>
      </c:catAx>
      <c:valAx>
        <c:axId val="89019520"/>
        <c:scaling>
          <c:orientation val="minMax"/>
          <c:max val="1"/>
          <c:min val="0"/>
        </c:scaling>
        <c:delete val="0"/>
        <c:axPos val="b"/>
        <c:majorGridlines/>
        <c:numFmt formatCode="0\ %" sourceLinked="1"/>
        <c:majorTickMark val="out"/>
        <c:minorTickMark val="none"/>
        <c:tickLblPos val="nextTo"/>
        <c:crossAx val="402619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03398960086108"/>
          <c:y val="0.40465077282006418"/>
          <c:w val="0.13029935599502926"/>
          <c:h val="0.2785454943132108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805624825469836"/>
          <c:y val="5.0925925925925923E-2"/>
          <c:w val="0.45305955119100882"/>
          <c:h val="0.8502697579469232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'VARSINAINEN RAPORTTI'!$C$5</c:f>
              <c:strCache>
                <c:ptCount val="1"/>
                <c:pt idx="0">
                  <c:v>Jokseenkin tai täysin eri mieltä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8.9462684500433935E-3"/>
                  <c:y val="2.2159811988632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32-4BB2-876A-79CD1EE8D9B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'VARSINAINEN RAPORTTI'!$B$6:$B$10</c:f>
              <c:strCache>
                <c:ptCount val="5"/>
                <c:pt idx="0">
                  <c:v>Palvelupaketti mahdollisti juuri sellaisen tilaisuuden järjestämisen kuin toivoimme</c:v>
                </c:pt>
                <c:pt idx="1">
                  <c:v>Palvelupaketin avulla järjestetty tilaisuus poikkesi organisaatiomme muusta toiminnasta</c:v>
                </c:pt>
                <c:pt idx="2">
                  <c:v>Palvelupaketin suunnitelman esittämiseen ja raportointiin liittyvä prosessi oli sujuva</c:v>
                </c:pt>
                <c:pt idx="3">
                  <c:v>Palvelupaketin kautta korvattavat kustannukset olivat organisaatiomme kannalta merkittävä</c:v>
                </c:pt>
                <c:pt idx="4">
                  <c:v>Palvelupaketin kautta järjestetty tilaisuus edisti organisaatiomme tavoitteita</c:v>
                </c:pt>
              </c:strCache>
            </c:strRef>
          </c:cat>
          <c:val>
            <c:numRef>
              <c:f>'VARSINAINEN RAPORTTI'!$C$6:$C$10</c:f>
              <c:numCache>
                <c:formatCode>0\ %</c:formatCode>
                <c:ptCount val="5"/>
                <c:pt idx="0">
                  <c:v>6.8965517241379309E-2</c:v>
                </c:pt>
                <c:pt idx="1">
                  <c:v>0.1206896551724138</c:v>
                </c:pt>
                <c:pt idx="2">
                  <c:v>6.8965517241379309E-2</c:v>
                </c:pt>
                <c:pt idx="3">
                  <c:v>0.1206896551724138</c:v>
                </c:pt>
                <c:pt idx="4">
                  <c:v>3.5087719298245612E-2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32-4BB2-876A-79CD1EE8D9B2}"/>
            </c:ext>
          </c:extLst>
        </c:ser>
        <c:ser>
          <c:idx val="1"/>
          <c:order val="1"/>
          <c:tx>
            <c:strRef>
              <c:f>'VARSINAINEN RAPORTTI'!$D$5</c:f>
              <c:strCache>
                <c:ptCount val="1"/>
                <c:pt idx="0">
                  <c:v>Ei samaa eikä eri mieltä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1.2780383500062036E-2"/>
                  <c:y val="-7.38660399621092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32-4BB2-876A-79CD1EE8D9B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'VARSINAINEN RAPORTTI'!$B$6:$B$10</c:f>
              <c:strCache>
                <c:ptCount val="5"/>
                <c:pt idx="0">
                  <c:v>Palvelupaketti mahdollisti juuri sellaisen tilaisuuden järjestämisen kuin toivoimme</c:v>
                </c:pt>
                <c:pt idx="1">
                  <c:v>Palvelupaketin avulla järjestetty tilaisuus poikkesi organisaatiomme muusta toiminnasta</c:v>
                </c:pt>
                <c:pt idx="2">
                  <c:v>Palvelupaketin suunnitelman esittämiseen ja raportointiin liittyvä prosessi oli sujuva</c:v>
                </c:pt>
                <c:pt idx="3">
                  <c:v>Palvelupaketin kautta korvattavat kustannukset olivat organisaatiomme kannalta merkittävä</c:v>
                </c:pt>
                <c:pt idx="4">
                  <c:v>Palvelupaketin kautta järjestetty tilaisuus edisti organisaatiomme tavoitteita</c:v>
                </c:pt>
              </c:strCache>
            </c:strRef>
          </c:cat>
          <c:val>
            <c:numRef>
              <c:f>'VARSINAINEN RAPORTTI'!$D$6:$D$10</c:f>
              <c:numCache>
                <c:formatCode>0\ %</c:formatCode>
                <c:ptCount val="5"/>
                <c:pt idx="0">
                  <c:v>0.25862068965517243</c:v>
                </c:pt>
                <c:pt idx="1">
                  <c:v>0.15517241379310345</c:v>
                </c:pt>
                <c:pt idx="2">
                  <c:v>0.20689655172413793</c:v>
                </c:pt>
                <c:pt idx="3">
                  <c:v>0.13793103448275862</c:v>
                </c:pt>
                <c:pt idx="4">
                  <c:v>8.771929824561403E-2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32-4BB2-876A-79CD1EE8D9B2}"/>
            </c:ext>
          </c:extLst>
        </c:ser>
        <c:ser>
          <c:idx val="2"/>
          <c:order val="2"/>
          <c:tx>
            <c:strRef>
              <c:f>'VARSINAINEN RAPORTTI'!$E$5</c:f>
              <c:strCache>
                <c:ptCount val="1"/>
                <c:pt idx="0">
                  <c:v>Jokseenkin tai täysin samaa mieltä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'VARSINAINEN RAPORTTI'!$B$6:$B$10</c:f>
              <c:strCache>
                <c:ptCount val="5"/>
                <c:pt idx="0">
                  <c:v>Palvelupaketti mahdollisti juuri sellaisen tilaisuuden järjestämisen kuin toivoimme</c:v>
                </c:pt>
                <c:pt idx="1">
                  <c:v>Palvelupaketin avulla järjestetty tilaisuus poikkesi organisaatiomme muusta toiminnasta</c:v>
                </c:pt>
                <c:pt idx="2">
                  <c:v>Palvelupaketin suunnitelman esittämiseen ja raportointiin liittyvä prosessi oli sujuva</c:v>
                </c:pt>
                <c:pt idx="3">
                  <c:v>Palvelupaketin kautta korvattavat kustannukset olivat organisaatiomme kannalta merkittävä</c:v>
                </c:pt>
                <c:pt idx="4">
                  <c:v>Palvelupaketin kautta järjestetty tilaisuus edisti organisaatiomme tavoitteita</c:v>
                </c:pt>
              </c:strCache>
            </c:strRef>
          </c:cat>
          <c:val>
            <c:numRef>
              <c:f>'VARSINAINEN RAPORTTI'!$E$6:$E$10</c:f>
              <c:numCache>
                <c:formatCode>0\ %</c:formatCode>
                <c:ptCount val="5"/>
                <c:pt idx="0">
                  <c:v>0.67241379310344829</c:v>
                </c:pt>
                <c:pt idx="1">
                  <c:v>0.72413793103448276</c:v>
                </c:pt>
                <c:pt idx="2">
                  <c:v>0.72413793103448276</c:v>
                </c:pt>
                <c:pt idx="3">
                  <c:v>0.74137931034482762</c:v>
                </c:pt>
                <c:pt idx="4">
                  <c:v>0.8771929824561403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32-4BB2-876A-79CD1EE8D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489856"/>
        <c:axId val="36492800"/>
      </c:barChart>
      <c:catAx>
        <c:axId val="364898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6492800"/>
        <c:crosses val="autoZero"/>
        <c:auto val="1"/>
        <c:lblAlgn val="ctr"/>
        <c:lblOffset val="100"/>
        <c:noMultiLvlLbl val="0"/>
      </c:catAx>
      <c:valAx>
        <c:axId val="36492800"/>
        <c:scaling>
          <c:orientation val="minMax"/>
          <c:max val="1"/>
          <c:min val="0"/>
        </c:scaling>
        <c:delete val="0"/>
        <c:axPos val="b"/>
        <c:majorGridlines/>
        <c:numFmt formatCode="0\ 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6489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66829450511938"/>
          <c:y val="0.20885496781107976"/>
          <c:w val="0.14466347539484339"/>
          <c:h val="0.57244125904955923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3190961648082724"/>
          <c:y val="2.8956152467304628E-2"/>
          <c:w val="0.42248161419240021"/>
          <c:h val="0.90429110695826498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'VARSINAINEN RAPORTTI'!$B$25:$B$29</c:f>
              <c:strCache>
                <c:ptCount val="5"/>
                <c:pt idx="0">
                  <c:v>Ei, en ole osallistunut toimintaan tai seurannut viestintää</c:v>
                </c:pt>
                <c:pt idx="1">
                  <c:v>Ei, olen osallistunut toimintaan, mutta en koe hyötyneeni siitä henkilökohtaisesti</c:v>
                </c:pt>
                <c:pt idx="2">
                  <c:v>Kyllä, toiminnalla on ollut joitain vaikutuksia omaan työhöni</c:v>
                </c:pt>
                <c:pt idx="3">
                  <c:v>Kyllä, toiminnalla on ollut selkeitä vaikutuksia omaan työhöni</c:v>
                </c:pt>
                <c:pt idx="4">
                  <c:v>Kyllä, en pystyisi tekemään työtäni ilman maaseutuverkostoa</c:v>
                </c:pt>
              </c:strCache>
            </c:strRef>
          </c:cat>
          <c:val>
            <c:numRef>
              <c:f>'VARSINAINEN RAPORTTI'!$C$25:$C$29</c:f>
              <c:numCache>
                <c:formatCode>0\ %</c:formatCode>
                <c:ptCount val="5"/>
                <c:pt idx="0">
                  <c:v>8.4745762711864406E-3</c:v>
                </c:pt>
                <c:pt idx="1">
                  <c:v>7.6271186440677971E-2</c:v>
                </c:pt>
                <c:pt idx="2">
                  <c:v>0.46610169491525422</c:v>
                </c:pt>
                <c:pt idx="3">
                  <c:v>0.4152542372881356</c:v>
                </c:pt>
                <c:pt idx="4">
                  <c:v>3.3898305084745763E-2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57-4443-9373-4F884EA37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045952"/>
        <c:axId val="144047488"/>
      </c:barChart>
      <c:catAx>
        <c:axId val="1440459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4047488"/>
        <c:crosses val="autoZero"/>
        <c:auto val="1"/>
        <c:lblAlgn val="ctr"/>
        <c:lblOffset val="100"/>
        <c:noMultiLvlLbl val="0"/>
      </c:catAx>
      <c:valAx>
        <c:axId val="144047488"/>
        <c:scaling>
          <c:orientation val="minMax"/>
          <c:max val="1"/>
          <c:min val="0"/>
        </c:scaling>
        <c:delete val="0"/>
        <c:axPos val="b"/>
        <c:majorGridlines/>
        <c:numFmt formatCode="0\ %" sourceLinked="1"/>
        <c:majorTickMark val="out"/>
        <c:minorTickMark val="none"/>
        <c:tickLblPos val="nextTo"/>
        <c:crossAx val="144045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141087127390831"/>
          <c:y val="3.4614370637895527E-2"/>
          <c:w val="0.47122191511431233"/>
          <c:h val="0.885588974542456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'LIITE 1'!$B$122:$B$126</c:f>
              <c:strCache>
                <c:ptCount val="5"/>
                <c:pt idx="0">
                  <c:v>En pysty omassa työssäni vaikuttamaan maaseudun elinvoimaisuuden kehitykseen</c:v>
                </c:pt>
                <c:pt idx="1">
                  <c:v>Vaikutusmahdollisuuteni ovat hyvin vähäiset</c:v>
                </c:pt>
                <c:pt idx="2">
                  <c:v>Minulla on jonkin verran vaikutusmahdollisuuksia</c:v>
                </c:pt>
                <c:pt idx="3">
                  <c:v>Minulla on runsaasti vaikutusmahdollisuuksia</c:v>
                </c:pt>
                <c:pt idx="4">
                  <c:v>Olen maaseudun elinvoimaisuuden kehityksen kannalta avainroolissa</c:v>
                </c:pt>
              </c:strCache>
            </c:strRef>
          </c:cat>
          <c:val>
            <c:numRef>
              <c:f>'LIITE 1'!$C$122:$C$126</c:f>
              <c:numCache>
                <c:formatCode>0\ %</c:formatCode>
                <c:ptCount val="5"/>
                <c:pt idx="0">
                  <c:v>0</c:v>
                </c:pt>
                <c:pt idx="1">
                  <c:v>0.05</c:v>
                </c:pt>
                <c:pt idx="2">
                  <c:v>0.39166666666666666</c:v>
                </c:pt>
                <c:pt idx="3">
                  <c:v>0.41666666666666669</c:v>
                </c:pt>
                <c:pt idx="4">
                  <c:v>0.14166666666666666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97-4742-BD0B-9BFA202A0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090624"/>
        <c:axId val="157454720"/>
      </c:barChart>
      <c:catAx>
        <c:axId val="144090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7454720"/>
        <c:crosses val="autoZero"/>
        <c:auto val="1"/>
        <c:lblAlgn val="r"/>
        <c:lblOffset val="100"/>
        <c:noMultiLvlLbl val="0"/>
      </c:catAx>
      <c:valAx>
        <c:axId val="157454720"/>
        <c:scaling>
          <c:orientation val="minMax"/>
          <c:max val="1"/>
          <c:min val="0"/>
        </c:scaling>
        <c:delete val="0"/>
        <c:axPos val="b"/>
        <c:majorGridlines/>
        <c:numFmt formatCode="0\ %" sourceLinked="1"/>
        <c:majorTickMark val="out"/>
        <c:minorTickMark val="none"/>
        <c:tickLblPos val="nextTo"/>
        <c:crossAx val="144090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'VARSINAINEN RAPORTTI'!$B$66:$B$70</c:f>
              <c:strCache>
                <c:ptCount val="5"/>
                <c:pt idx="0">
                  <c:v>Täysin eri mieltä</c:v>
                </c:pt>
                <c:pt idx="1">
                  <c:v>Jokseenkin eri mieltä</c:v>
                </c:pt>
                <c:pt idx="2">
                  <c:v>Ei samaa eikä eri mieltä</c:v>
                </c:pt>
                <c:pt idx="3">
                  <c:v>Jokseenkin samaa mieltä</c:v>
                </c:pt>
                <c:pt idx="4">
                  <c:v>Täysin samaa mieltä</c:v>
                </c:pt>
              </c:strCache>
            </c:strRef>
          </c:cat>
          <c:val>
            <c:numRef>
              <c:f>'VARSINAINEN RAPORTTI'!$C$66:$C$70</c:f>
              <c:numCache>
                <c:formatCode>0\ %</c:formatCode>
                <c:ptCount val="5"/>
                <c:pt idx="0">
                  <c:v>0</c:v>
                </c:pt>
                <c:pt idx="1">
                  <c:v>0.12962962962962962</c:v>
                </c:pt>
                <c:pt idx="2">
                  <c:v>0.30555555555555558</c:v>
                </c:pt>
                <c:pt idx="3">
                  <c:v>0.40740740740740738</c:v>
                </c:pt>
                <c:pt idx="4">
                  <c:v>0.15740740740740741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C2-41F3-83EC-03C5A6155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679808"/>
        <c:axId val="184287616"/>
      </c:barChart>
      <c:catAx>
        <c:axId val="1826798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4287616"/>
        <c:crosses val="autoZero"/>
        <c:auto val="1"/>
        <c:lblAlgn val="ctr"/>
        <c:lblOffset val="100"/>
        <c:noMultiLvlLbl val="0"/>
      </c:catAx>
      <c:valAx>
        <c:axId val="184287616"/>
        <c:scaling>
          <c:orientation val="minMax"/>
          <c:max val="1"/>
          <c:min val="0"/>
        </c:scaling>
        <c:delete val="0"/>
        <c:axPos val="b"/>
        <c:majorGridlines/>
        <c:numFmt formatCode="0\ %" sourceLinked="1"/>
        <c:majorTickMark val="out"/>
        <c:minorTickMark val="none"/>
        <c:tickLblPos val="nextTo"/>
        <c:crossAx val="182679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548111613329511"/>
          <c:y val="3.1814807173100694E-2"/>
          <c:w val="0.69832939782647097"/>
          <c:h val="0.885588974542456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'VARSINAINEN RAPORTTI'!$B$46:$B$50</c:f>
              <c:strCache>
                <c:ptCount val="5"/>
                <c:pt idx="0">
                  <c:v>Täysin eri mieltä</c:v>
                </c:pt>
                <c:pt idx="1">
                  <c:v>Jokseenkin eri mieltä</c:v>
                </c:pt>
                <c:pt idx="2">
                  <c:v>Ei eri eikä samaa mieltä</c:v>
                </c:pt>
                <c:pt idx="3">
                  <c:v>Jokseenkin samaa mieltä</c:v>
                </c:pt>
                <c:pt idx="4">
                  <c:v>Täysin samaa mieltä</c:v>
                </c:pt>
              </c:strCache>
            </c:strRef>
          </c:cat>
          <c:val>
            <c:numRef>
              <c:f>'VARSINAINEN RAPORTTI'!$C$46:$C$50</c:f>
              <c:numCache>
                <c:formatCode>0\ %</c:formatCode>
                <c:ptCount val="5"/>
                <c:pt idx="0">
                  <c:v>8.4745762711864406E-3</c:v>
                </c:pt>
                <c:pt idx="1">
                  <c:v>5.9322033898305086E-2</c:v>
                </c:pt>
                <c:pt idx="2">
                  <c:v>0.1440677966101695</c:v>
                </c:pt>
                <c:pt idx="3">
                  <c:v>0.6271186440677966</c:v>
                </c:pt>
                <c:pt idx="4">
                  <c:v>0.1271186440677966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4A-4A6F-9335-7129659AB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966592"/>
        <c:axId val="144015360"/>
      </c:barChart>
      <c:catAx>
        <c:axId val="1439665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4015360"/>
        <c:crosses val="autoZero"/>
        <c:auto val="1"/>
        <c:lblAlgn val="ctr"/>
        <c:lblOffset val="100"/>
        <c:noMultiLvlLbl val="0"/>
      </c:catAx>
      <c:valAx>
        <c:axId val="144015360"/>
        <c:scaling>
          <c:orientation val="minMax"/>
          <c:max val="1"/>
          <c:min val="0"/>
        </c:scaling>
        <c:delete val="0"/>
        <c:axPos val="b"/>
        <c:majorGridlines/>
        <c:numFmt formatCode="0\ %" sourceLinked="1"/>
        <c:majorTickMark val="out"/>
        <c:minorTickMark val="none"/>
        <c:tickLblPos val="nextTo"/>
        <c:crossAx val="143966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GB" noProof="0" smtClean="0"/>
              <a:pPr/>
              <a:t>26/06/2019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ＭＳ Ｐゴシック" pitchFamily="-111" charset="-128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377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83419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77710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0701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03267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9579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2127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3842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43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44254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44254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44254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52101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08352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21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07709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22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27671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23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77495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24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41994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25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276713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26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14527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27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56484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28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203149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29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60699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017542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30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54150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31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937770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32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41684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8106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29110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6508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1679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23290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2795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849490" y="6159826"/>
            <a:ext cx="112797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90" y="6159826"/>
            <a:ext cx="1220064" cy="255600"/>
          </a:xfrm>
          <a:prstGeom prst="rect">
            <a:avLst/>
          </a:prstGeom>
        </p:spPr>
      </p:pic>
      <p:pic>
        <p:nvPicPr>
          <p:cNvPr id="4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90" y="6159826"/>
            <a:ext cx="1220064" cy="25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815308" y="257164"/>
            <a:ext cx="10560296" cy="681548"/>
          </a:xfrm>
        </p:spPr>
        <p:txBody>
          <a:bodyPr tIns="0" anchor="b" anchorCtr="0"/>
          <a:lstStyle>
            <a:lvl1pPr>
              <a:defRPr sz="43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27655" name="Subtit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5308" y="943418"/>
            <a:ext cx="10559797" cy="1753006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3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4395" y="6284782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10299" y="1645583"/>
            <a:ext cx="5165304" cy="1914418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10299" y="3791828"/>
            <a:ext cx="5165304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48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10299" y="1645583"/>
            <a:ext cx="5165304" cy="1914418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10300" y="3791828"/>
            <a:ext cx="2465388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905774" y="3791828"/>
            <a:ext cx="2465490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16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905875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10300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210300" y="3791828"/>
            <a:ext cx="2465388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905875" y="3791828"/>
            <a:ext cx="2465388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04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3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10300" y="3791828"/>
            <a:ext cx="2465388" cy="1006436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10300" y="4798264"/>
            <a:ext cx="2465388" cy="908533"/>
          </a:xfrm>
        </p:spPr>
        <p:txBody>
          <a:bodyPr lIns="0" anchor="b" anchorCtr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905875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10300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905875" y="3791828"/>
            <a:ext cx="2465388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10300" y="1648208"/>
            <a:ext cx="2465388" cy="1911793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10300" y="3791828"/>
            <a:ext cx="2465388" cy="1914969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905875" y="3791827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905875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6927" y="1648207"/>
            <a:ext cx="10554335" cy="4058590"/>
          </a:xfrm>
        </p:spPr>
        <p:txBody>
          <a:bodyPr l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349" y="0"/>
            <a:ext cx="6078853" cy="342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2"/>
          <p:cNvSpPr txBox="1">
            <a:spLocks noChangeArrowheads="1"/>
          </p:cNvSpPr>
          <p:nvPr userDrawn="1"/>
        </p:nvSpPr>
        <p:spPr bwMode="auto">
          <a:xfrm>
            <a:off x="12698348" y="3610812"/>
            <a:ext cx="60952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dirty="0"/>
              <a:t>Keyword slide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0413" cy="6859588"/>
          </a:xfrm>
          <a:noFill/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8" y="452543"/>
            <a:ext cx="10558675" cy="10562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, Title and 3 transparent fac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</p:spPr>
        <p:txBody>
          <a:bodyPr tIns="36000" anchor="t" anchorCtr="0"/>
          <a:lstStyle>
            <a:lvl1pPr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picture: Click ‘Insert’ tab in Top Ribbon, Click ‘Picture’, Select the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8" y="452543"/>
            <a:ext cx="10558675" cy="10562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17562" y="2320796"/>
            <a:ext cx="3402000" cy="2160000"/>
          </a:xfrm>
          <a:prstGeom prst="roundRect">
            <a:avLst>
              <a:gd name="adj" fmla="val 7802"/>
            </a:avLst>
          </a:prstGeom>
          <a:blipFill>
            <a:blip r:embed="rId2"/>
            <a:stretch>
              <a:fillRect/>
            </a:stretch>
          </a:blipFill>
        </p:spPr>
        <p:txBody>
          <a:bodyPr lIns="144000" tIns="90000" rIns="144000" bIns="90000"/>
          <a:lstStyle>
            <a:lvl1pPr marL="0" indent="0">
              <a:buFont typeface="Arial" panose="020B0604020202020204" pitchFamily="34" charset="0"/>
              <a:buChar char="​"/>
              <a:defRPr sz="16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252000">
              <a:defRPr sz="1600">
                <a:solidFill>
                  <a:schemeClr val="bg1"/>
                </a:solidFill>
              </a:defRPr>
            </a:lvl3pPr>
            <a:lvl4pPr marL="630000" indent="-252000">
              <a:defRPr>
                <a:solidFill>
                  <a:schemeClr val="bg1"/>
                </a:solidFill>
              </a:defRPr>
            </a:lvl4pPr>
            <a:lvl5pPr marL="990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1"/>
          </p:nvPr>
        </p:nvSpPr>
        <p:spPr>
          <a:xfrm>
            <a:off x="11364395" y="7018599"/>
            <a:ext cx="59403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395794" y="2320796"/>
            <a:ext cx="3402000" cy="2160000"/>
          </a:xfrm>
          <a:prstGeom prst="roundRect">
            <a:avLst>
              <a:gd name="adj" fmla="val 7802"/>
            </a:avLst>
          </a:prstGeom>
          <a:blipFill>
            <a:blip r:embed="rId2"/>
            <a:stretch>
              <a:fillRect/>
            </a:stretch>
          </a:blipFill>
        </p:spPr>
        <p:txBody>
          <a:bodyPr lIns="144000" tIns="90000" rIns="144000" bIns="90000"/>
          <a:lstStyle>
            <a:lvl1pPr marL="0" indent="0">
              <a:buFont typeface="Arial" panose="020B0604020202020204" pitchFamily="34" charset="0"/>
              <a:buChar char="​"/>
              <a:defRPr sz="16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252000">
              <a:defRPr sz="1600">
                <a:solidFill>
                  <a:schemeClr val="bg1"/>
                </a:solidFill>
              </a:defRPr>
            </a:lvl3pPr>
            <a:lvl4pPr marL="630000" indent="-252000">
              <a:defRPr>
                <a:solidFill>
                  <a:schemeClr val="bg1"/>
                </a:solidFill>
              </a:defRPr>
            </a:lvl4pPr>
            <a:lvl5pPr marL="990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974025" y="2320796"/>
            <a:ext cx="3402000" cy="2160000"/>
          </a:xfrm>
          <a:prstGeom prst="roundRect">
            <a:avLst>
              <a:gd name="adj" fmla="val 7802"/>
            </a:avLst>
          </a:prstGeom>
          <a:blipFill>
            <a:blip r:embed="rId2"/>
            <a:stretch>
              <a:fillRect/>
            </a:stretch>
          </a:blipFill>
        </p:spPr>
        <p:txBody>
          <a:bodyPr lIns="144000" tIns="90000" rIns="144000" bIns="90000"/>
          <a:lstStyle>
            <a:lvl1pPr marL="0" indent="0">
              <a:buFont typeface="Arial" panose="020B0604020202020204" pitchFamily="34" charset="0"/>
              <a:buChar char="​"/>
              <a:defRPr sz="16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252000">
              <a:defRPr sz="1600">
                <a:solidFill>
                  <a:schemeClr val="bg1"/>
                </a:solidFill>
              </a:defRPr>
            </a:lvl3pPr>
            <a:lvl4pPr marL="630000" indent="-252000">
              <a:defRPr>
                <a:solidFill>
                  <a:schemeClr val="bg1"/>
                </a:solidFill>
              </a:defRPr>
            </a:lvl4pPr>
            <a:lvl5pPr marL="990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899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picture: Click ‘Insert’ tab in Top Ribbon, Click ‘Picture’, Select the picture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817201" y="6159600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1" y="6159600"/>
            <a:ext cx="1220064" cy="255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0413" cy="2878805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815308" y="3141695"/>
            <a:ext cx="10560295" cy="658454"/>
          </a:xfrm>
        </p:spPr>
        <p:txBody>
          <a:bodyPr tIns="0" anchor="b" anchorCtr="0"/>
          <a:lstStyle>
            <a:lvl1pPr>
              <a:defRPr sz="43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27655" name="Subtit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5308" y="3798879"/>
            <a:ext cx="10560296" cy="1753006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3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9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4395" y="6284782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816927" y="452544"/>
            <a:ext cx="10558676" cy="1196721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Logo_ramboll_white"/>
          <p:cNvSpPr>
            <a:spLocks noChangeAspect="1"/>
          </p:cNvSpPr>
          <p:nvPr userDrawn="1"/>
        </p:nvSpPr>
        <p:spPr>
          <a:xfrm>
            <a:off x="817200" y="6159600"/>
            <a:ext cx="1130538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Logo_ramboll_white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6159600"/>
            <a:ext cx="1220064" cy="25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927" y="1645033"/>
            <a:ext cx="10558676" cy="4063354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308" y="1645033"/>
            <a:ext cx="5165613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09492" y="1645581"/>
            <a:ext cx="5166111" cy="4061740"/>
          </a:xfrm>
          <a:noFill/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63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7" y="3317933"/>
            <a:ext cx="4887316" cy="107219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6210299" y="3377581"/>
            <a:ext cx="5165304" cy="233334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Picture Placeholder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0413" cy="2878805"/>
          </a:xfrm>
          <a:noFill/>
          <a:ln>
            <a:noFill/>
          </a:ln>
        </p:spPr>
        <p:txBody>
          <a:bodyPr tIns="936000" anchor="ctr" anchorCtr="1"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79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1645033"/>
            <a:ext cx="516530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0300" y="1645034"/>
            <a:ext cx="5165302" cy="1914966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0299" y="3791827"/>
            <a:ext cx="5165304" cy="1914969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10299" y="1645583"/>
            <a:ext cx="5165304" cy="1914418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/>
        </p:nvSpPr>
        <p:spPr>
          <a:xfrm>
            <a:off x="817201" y="6159600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Logo_ramboll_bmkArt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1" y="6159600"/>
            <a:ext cx="1220064" cy="25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16927" y="452543"/>
            <a:ext cx="10559098" cy="7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4395" y="6282000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6927" y="1648207"/>
            <a:ext cx="10558676" cy="40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SD_FLD_DocumentDate"/>
          <p:cNvSpPr txBox="1"/>
          <p:nvPr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SD_FLD_Name"/>
          <p:cNvSpPr txBox="1"/>
          <p:nvPr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7" r:id="rId3"/>
    <p:sldLayoutId id="2147483761" r:id="rId4"/>
    <p:sldLayoutId id="2147483762" r:id="rId5"/>
    <p:sldLayoutId id="2147483738" r:id="rId6"/>
    <p:sldLayoutId id="2147483739" r:id="rId7"/>
    <p:sldLayoutId id="2147483741" r:id="rId8"/>
    <p:sldLayoutId id="2147483742" r:id="rId9"/>
    <p:sldLayoutId id="2147483763" r:id="rId10"/>
    <p:sldLayoutId id="2147483764" r:id="rId11"/>
    <p:sldLayoutId id="2147483765" r:id="rId12"/>
    <p:sldLayoutId id="2147483757" r:id="rId13"/>
    <p:sldLayoutId id="2147483758" r:id="rId14"/>
    <p:sldLayoutId id="2147483759" r:id="rId15"/>
    <p:sldLayoutId id="2147483749" r:id="rId16"/>
    <p:sldLayoutId id="2147483760" r:id="rId17"/>
    <p:sldLayoutId id="2147483746" r:id="rId18"/>
    <p:sldLayoutId id="2147483747" r:id="rId19"/>
    <p:sldLayoutId id="2147483748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tx2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252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>
          <a:solidFill>
            <a:schemeClr val="tx1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marL="648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2pPr>
      <a:lvl3pPr marL="9792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3pPr>
      <a:lvl4pPr marL="1386000" indent="-2844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4pPr>
      <a:lvl5pPr marL="1699200" indent="-2844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8622" y="4365898"/>
            <a:ext cx="10560295" cy="658454"/>
          </a:xfrm>
        </p:spPr>
        <p:txBody>
          <a:bodyPr/>
          <a:lstStyle/>
          <a:p>
            <a:r>
              <a:rPr lang="en-GB" sz="2400" dirty="0"/>
              <a:t>20.9.2017</a:t>
            </a:r>
            <a:br>
              <a:rPr lang="en-GB" sz="2400" dirty="0"/>
            </a:br>
            <a:r>
              <a:rPr lang="fi-FI" sz="1050" dirty="0"/>
              <a:t>Esitys arviointiraportin tuloksista</a:t>
            </a:r>
            <a:endParaRPr lang="en-GB" sz="1050" dirty="0"/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>
          <a:xfrm>
            <a:off x="838622" y="3861842"/>
            <a:ext cx="10560296" cy="864096"/>
          </a:xfrm>
        </p:spPr>
        <p:txBody>
          <a:bodyPr/>
          <a:lstStyle/>
          <a:p>
            <a:r>
              <a:rPr lang="fi-FI" sz="2800" dirty="0"/>
              <a:t>Maaseutuverkoston arviointi 2017</a:t>
            </a:r>
            <a:endParaRPr lang="en-US" sz="2800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86" b="322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63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err="1"/>
              <a:t>Arvioinnin</a:t>
            </a:r>
            <a:r>
              <a:rPr lang="en-GB" sz="1600" dirty="0"/>
              <a:t> </a:t>
            </a:r>
            <a:r>
              <a:rPr lang="en-GB" sz="1600" dirty="0" err="1"/>
              <a:t>toteutus</a:t>
            </a:r>
            <a:br>
              <a:rPr lang="en-GB" dirty="0"/>
            </a:br>
            <a:r>
              <a:rPr lang="en-GB" dirty="0" err="1"/>
              <a:t>Sähköiseen</a:t>
            </a:r>
            <a:r>
              <a:rPr lang="en-GB" dirty="0"/>
              <a:t> </a:t>
            </a:r>
            <a:r>
              <a:rPr lang="en-GB" dirty="0" err="1"/>
              <a:t>kyselyyn</a:t>
            </a:r>
            <a:r>
              <a:rPr lang="en-GB" dirty="0"/>
              <a:t> </a:t>
            </a:r>
            <a:r>
              <a:rPr lang="en-GB" dirty="0" err="1"/>
              <a:t>vastasi</a:t>
            </a:r>
            <a:r>
              <a:rPr lang="en-GB" dirty="0"/>
              <a:t> 120 </a:t>
            </a:r>
            <a:r>
              <a:rPr lang="en-GB" dirty="0" err="1"/>
              <a:t>henkilöä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2926854" y="4149874"/>
            <a:ext cx="8640960" cy="226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Sähköinen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kysely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toteutettiin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hyödyntämällä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kolmesta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eri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lähteestä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koottuja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yhteystietoja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(</a:t>
            </a:r>
            <a:r>
              <a:rPr kumimoji="0" lang="en-GB" sz="1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yhteensä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635 </a:t>
            </a:r>
            <a:r>
              <a:rPr kumimoji="0" lang="en-GB" sz="1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vastaanottajaa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)</a:t>
            </a:r>
          </a:p>
          <a:p>
            <a:pPr marL="730239" lvl="1" indent="-285750" defTabSz="457200" eaLnBrk="0" hangingPunct="0">
              <a:lnSpc>
                <a:spcPts val="2163"/>
              </a:lnSpc>
              <a:spcAft>
                <a:spcPts val="1500"/>
              </a:spcAft>
              <a:buFontTx/>
              <a:buChar char="-"/>
            </a:pPr>
            <a:r>
              <a:rPr lang="en-GB" sz="1600" dirty="0" err="1">
                <a:latin typeface="Verdana"/>
                <a:cs typeface="ＭＳ Ｐゴシック" pitchFamily="-111" charset="-128"/>
              </a:rPr>
              <a:t>Vuonna</a:t>
            </a:r>
            <a:r>
              <a:rPr lang="en-GB" sz="1600" dirty="0">
                <a:latin typeface="Verdana"/>
                <a:cs typeface="ＭＳ Ｐゴシック" pitchFamily="-111" charset="-128"/>
              </a:rPr>
              <a:t> 2015 </a:t>
            </a:r>
            <a:r>
              <a:rPr lang="en-GB" sz="1600" dirty="0" err="1">
                <a:latin typeface="Verdana"/>
                <a:cs typeface="ＭＳ Ｐゴシック" pitchFamily="-111" charset="-128"/>
              </a:rPr>
              <a:t>toteutetun</a:t>
            </a:r>
            <a:r>
              <a:rPr lang="en-GB" sz="1600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dirty="0" err="1">
                <a:latin typeface="Verdana"/>
                <a:cs typeface="ＭＳ Ｐゴシック" pitchFamily="-111" charset="-128"/>
              </a:rPr>
              <a:t>aluverkostojen</a:t>
            </a:r>
            <a:r>
              <a:rPr lang="en-GB" sz="1600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dirty="0" err="1">
                <a:latin typeface="Verdana"/>
                <a:cs typeface="ＭＳ Ｐゴシック" pitchFamily="-111" charset="-128"/>
              </a:rPr>
              <a:t>tilaa</a:t>
            </a:r>
            <a:r>
              <a:rPr lang="en-GB" sz="1600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dirty="0" err="1">
                <a:latin typeface="Verdana"/>
                <a:cs typeface="ＭＳ Ｐゴシック" pitchFamily="-111" charset="-128"/>
              </a:rPr>
              <a:t>kartoittaneen</a:t>
            </a:r>
            <a:r>
              <a:rPr lang="en-GB" sz="1600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dirty="0" err="1">
                <a:latin typeface="Verdana"/>
                <a:cs typeface="ＭＳ Ｐゴシック" pitchFamily="-111" charset="-128"/>
              </a:rPr>
              <a:t>kyselyn</a:t>
            </a:r>
            <a:r>
              <a:rPr lang="en-GB" sz="1600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dirty="0" err="1">
                <a:latin typeface="Verdana"/>
                <a:cs typeface="ＭＳ Ｐゴシック" pitchFamily="-111" charset="-128"/>
              </a:rPr>
              <a:t>vastaanottajat</a:t>
            </a:r>
            <a:endParaRPr lang="en-GB" sz="1600" dirty="0">
              <a:latin typeface="Verdana"/>
              <a:cs typeface="ＭＳ Ｐゴシック" pitchFamily="-111" charset="-128"/>
            </a:endParaRPr>
          </a:p>
          <a:p>
            <a:pPr marL="730239" lvl="1" indent="-285750" defTabSz="457200" eaLnBrk="0" hangingPunct="0">
              <a:lnSpc>
                <a:spcPts val="2163"/>
              </a:lnSpc>
              <a:spcAft>
                <a:spcPts val="1500"/>
              </a:spcAft>
              <a:buFontTx/>
              <a:buChar char="-"/>
            </a:pPr>
            <a:r>
              <a:rPr lang="en-GB" sz="1600" dirty="0" err="1">
                <a:latin typeface="Verdana"/>
                <a:cs typeface="ＭＳ Ｐゴシック" pitchFamily="-111" charset="-128"/>
              </a:rPr>
              <a:t>Palvelupaketteja</a:t>
            </a:r>
            <a:r>
              <a:rPr lang="en-GB" sz="1600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dirty="0" err="1">
                <a:latin typeface="Verdana"/>
                <a:cs typeface="ＭＳ Ｐゴシック" pitchFamily="-111" charset="-128"/>
              </a:rPr>
              <a:t>hyödyntäneiden</a:t>
            </a:r>
            <a:r>
              <a:rPr lang="en-GB" sz="1600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dirty="0" err="1">
                <a:latin typeface="Verdana"/>
                <a:cs typeface="ＭＳ Ｐゴシック" pitchFamily="-111" charset="-128"/>
              </a:rPr>
              <a:t>organisaatioiden</a:t>
            </a:r>
            <a:r>
              <a:rPr lang="en-GB" sz="1600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dirty="0" err="1">
                <a:latin typeface="Verdana"/>
                <a:cs typeface="ＭＳ Ｐゴシック" pitchFamily="-111" charset="-128"/>
              </a:rPr>
              <a:t>yhteyshenkilöt</a:t>
            </a:r>
            <a:endParaRPr lang="en-GB" sz="1600" dirty="0">
              <a:latin typeface="Verdana"/>
              <a:cs typeface="ＭＳ Ｐゴシック" pitchFamily="-111" charset="-128"/>
            </a:endParaRPr>
          </a:p>
          <a:p>
            <a:pPr marL="730239" lvl="1" indent="-285750" defTabSz="457200" eaLnBrk="0" hangingPunct="0">
              <a:lnSpc>
                <a:spcPts val="2163"/>
              </a:lnSpc>
              <a:spcAft>
                <a:spcPts val="1500"/>
              </a:spcAft>
              <a:buFontTx/>
              <a:buChar char="-"/>
            </a:pPr>
            <a:r>
              <a:rPr lang="en-GB" sz="1600" dirty="0" err="1">
                <a:latin typeface="Verdana"/>
                <a:cs typeface="ＭＳ Ｐゴシック" pitchFamily="-111" charset="-128"/>
              </a:rPr>
              <a:t>Maaseudun</a:t>
            </a:r>
            <a:r>
              <a:rPr lang="en-GB" sz="1600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dirty="0" err="1">
                <a:latin typeface="Verdana"/>
                <a:cs typeface="ＭＳ Ｐゴシック" pitchFamily="-111" charset="-128"/>
              </a:rPr>
              <a:t>kehittämisen</a:t>
            </a:r>
            <a:r>
              <a:rPr lang="en-GB" sz="1600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dirty="0" err="1">
                <a:latin typeface="Verdana"/>
                <a:cs typeface="ＭＳ Ｐゴシック" pitchFamily="-111" charset="-128"/>
              </a:rPr>
              <a:t>kevätpäiville</a:t>
            </a:r>
            <a:r>
              <a:rPr lang="en-GB" sz="1600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dirty="0" err="1">
                <a:latin typeface="Verdana"/>
                <a:cs typeface="ＭＳ Ｐゴシック" pitchFamily="-111" charset="-128"/>
              </a:rPr>
              <a:t>vuonna</a:t>
            </a:r>
            <a:r>
              <a:rPr lang="en-GB" sz="1600" dirty="0">
                <a:latin typeface="Verdana"/>
                <a:cs typeface="ＭＳ Ｐゴシック" pitchFamily="-111" charset="-128"/>
              </a:rPr>
              <a:t> 2016 </a:t>
            </a:r>
            <a:r>
              <a:rPr lang="en-GB" sz="1600" dirty="0" err="1">
                <a:latin typeface="Verdana"/>
                <a:cs typeface="ＭＳ Ｐゴシック" pitchFamily="-111" charset="-128"/>
              </a:rPr>
              <a:t>osallistuneet</a:t>
            </a:r>
            <a:r>
              <a:rPr lang="en-GB" sz="1600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dirty="0" err="1">
                <a:latin typeface="Verdana"/>
                <a:cs typeface="ＭＳ Ｐゴシック" pitchFamily="-111" charset="-128"/>
              </a:rPr>
              <a:t>henkilöt</a:t>
            </a:r>
            <a:endParaRPr lang="en-GB" sz="1600" dirty="0">
              <a:latin typeface="Verdana"/>
              <a:cs typeface="ＭＳ Ｐゴシック" pitchFamily="-111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143098"/>
              </p:ext>
            </p:extLst>
          </p:nvPr>
        </p:nvGraphicFramePr>
        <p:xfrm>
          <a:off x="478582" y="1583950"/>
          <a:ext cx="6768753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err="1"/>
                        <a:t>Organisaatio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Vastausten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lukumäärä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%-</a:t>
                      </a:r>
                      <a:r>
                        <a:rPr lang="en-GB" sz="1600" dirty="0" err="1"/>
                        <a:t>osuus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vastaajista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Leader-</a:t>
                      </a:r>
                      <a:r>
                        <a:rPr lang="en-GB" sz="1600" dirty="0" err="1"/>
                        <a:t>ryhmä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47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vastausta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ELY-</a:t>
                      </a:r>
                      <a:r>
                        <a:rPr lang="en-GB" sz="1600" dirty="0" err="1"/>
                        <a:t>keskus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36 </a:t>
                      </a:r>
                      <a:r>
                        <a:rPr lang="en-GB" sz="1600" dirty="0" err="1"/>
                        <a:t>vastausta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/>
                        <a:t>Kylätoiminta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11 </a:t>
                      </a:r>
                      <a:r>
                        <a:rPr lang="en-GB" sz="1600" dirty="0" err="1"/>
                        <a:t>vastausta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/>
                        <a:t>Muut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organisaatiot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26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vastausta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3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err="1"/>
              <a:t>Arvioinnin</a:t>
            </a:r>
            <a:r>
              <a:rPr lang="en-GB" sz="1600" dirty="0"/>
              <a:t> </a:t>
            </a:r>
            <a:r>
              <a:rPr lang="en-GB" sz="1600" dirty="0" err="1"/>
              <a:t>toteutus</a:t>
            </a:r>
            <a:br>
              <a:rPr lang="en-GB" dirty="0"/>
            </a:br>
            <a:r>
              <a:rPr lang="en-GB" dirty="0" err="1"/>
              <a:t>Vastaajat</a:t>
            </a:r>
            <a:r>
              <a:rPr lang="en-GB" dirty="0"/>
              <a:t> </a:t>
            </a:r>
            <a:r>
              <a:rPr lang="en-GB" dirty="0" err="1"/>
              <a:t>tuntevat</a:t>
            </a:r>
            <a:r>
              <a:rPr lang="en-GB" dirty="0"/>
              <a:t> </a:t>
            </a:r>
            <a:r>
              <a:rPr lang="en-GB" dirty="0" err="1"/>
              <a:t>toimintaa</a:t>
            </a:r>
            <a:r>
              <a:rPr lang="en-GB" dirty="0"/>
              <a:t> </a:t>
            </a:r>
            <a:r>
              <a:rPr lang="en-GB" dirty="0" err="1"/>
              <a:t>hyvin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622598" y="1629594"/>
            <a:ext cx="10873208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Kyselyyn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vastanneet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henkilöt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tunsivat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maaseutuverkoston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toimintaa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erittäin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hyvin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730239" lvl="1" indent="-285750" defTabSz="457200" eaLnBrk="0" hangingPunct="0">
              <a:lnSpc>
                <a:spcPts val="2163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GB" sz="1600" i="1" dirty="0" err="1">
                <a:latin typeface="Verdana"/>
                <a:cs typeface="ＭＳ Ｐゴシック" pitchFamily="-111" charset="-128"/>
              </a:rPr>
              <a:t>Ainoastaan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9 %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vastaajista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koki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,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ettei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pysty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vertamaan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nykyisen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ohjelmakauden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maaseutuverkoston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toimintaa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edelliseen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ohjelmakauteen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2007 - 2013</a:t>
            </a:r>
          </a:p>
          <a:p>
            <a:pPr marL="730239" lvl="1" indent="-285750" defTabSz="457200" eaLnBrk="0" hangingPunct="0">
              <a:lnSpc>
                <a:spcPts val="2163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GB" sz="1600" i="1" dirty="0" err="1">
                <a:latin typeface="Verdana"/>
                <a:cs typeface="ＭＳ Ｐゴシック" pitchFamily="-111" charset="-128"/>
              </a:rPr>
              <a:t>Selkeä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enemmistö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vastaajista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koki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olevansa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osa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valtakunnallista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(75 %)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alueellista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maaseutuverkostoa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(79 %),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jotka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koordinoivat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maaseudun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kehittämistyötä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Arvioinnin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havaintoja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käsiteltäessä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tulee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huomioida</a:t>
            </a:r>
            <a:r>
              <a:rPr lang="en-GB" dirty="0">
                <a:latin typeface="Verdana"/>
                <a:cs typeface="ＭＳ Ｐゴシック" pitchFamily="-111" charset="-128"/>
              </a:rPr>
              <a:t>, </a:t>
            </a:r>
            <a:r>
              <a:rPr lang="en-GB" dirty="0" err="1">
                <a:latin typeface="Verdana"/>
                <a:cs typeface="ＭＳ Ｐゴシック" pitchFamily="-111" charset="-128"/>
              </a:rPr>
              <a:t>että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kyselyyn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ovat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vastanneet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henkilöt</a:t>
            </a:r>
            <a:r>
              <a:rPr lang="en-GB" dirty="0">
                <a:latin typeface="Verdana"/>
                <a:cs typeface="ＭＳ Ｐゴシック" pitchFamily="-111" charset="-128"/>
              </a:rPr>
              <a:t>, </a:t>
            </a:r>
            <a:r>
              <a:rPr lang="en-GB" dirty="0" err="1">
                <a:latin typeface="Verdana"/>
                <a:cs typeface="ＭＳ Ｐゴシック" pitchFamily="-111" charset="-128"/>
              </a:rPr>
              <a:t>joiden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voidaan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katsoa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olevan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maaseutuverkoston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ydintä</a:t>
            </a:r>
            <a:r>
              <a:rPr lang="en-GB" dirty="0">
                <a:latin typeface="Verdana"/>
                <a:cs typeface="ＭＳ Ｐゴシック" pitchFamily="-111" charset="-128"/>
              </a:rPr>
              <a:t>. </a:t>
            </a:r>
            <a:r>
              <a:rPr lang="en-GB" dirty="0" err="1">
                <a:latin typeface="Verdana"/>
                <a:cs typeface="ＭＳ Ｐゴシック" pitchFamily="-111" charset="-128"/>
              </a:rPr>
              <a:t>Kysely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ei</a:t>
            </a:r>
            <a:r>
              <a:rPr lang="en-GB" dirty="0">
                <a:latin typeface="Verdana"/>
                <a:cs typeface="ＭＳ Ｐゴシック" pitchFamily="-111" charset="-128"/>
              </a:rPr>
              <a:t> ole </a:t>
            </a:r>
            <a:r>
              <a:rPr lang="en-GB" dirty="0" err="1">
                <a:latin typeface="Verdana"/>
                <a:cs typeface="ＭＳ Ｐゴシック" pitchFamily="-111" charset="-128"/>
              </a:rPr>
              <a:t>tavoittanut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ruohonjuuritason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toimijoita</a:t>
            </a:r>
            <a:r>
              <a:rPr lang="en-GB" dirty="0">
                <a:latin typeface="Verdana"/>
                <a:cs typeface="ＭＳ Ｐゴシック" pitchFamily="-111" charset="-128"/>
              </a:rPr>
              <a:t> (</a:t>
            </a:r>
            <a:r>
              <a:rPr lang="en-GB" dirty="0" err="1">
                <a:latin typeface="Verdana"/>
                <a:cs typeface="ＭＳ Ｐゴシック" pitchFamily="-111" charset="-128"/>
              </a:rPr>
              <a:t>esim</a:t>
            </a:r>
            <a:r>
              <a:rPr lang="en-GB" dirty="0">
                <a:latin typeface="Verdana"/>
                <a:cs typeface="ＭＳ Ｐゴシック" pitchFamily="-111" charset="-128"/>
              </a:rPr>
              <a:t>.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maaseutuyrittäjät</a:t>
            </a:r>
            <a:r>
              <a:rPr lang="en-GB" dirty="0">
                <a:latin typeface="Verdana"/>
                <a:cs typeface="ＭＳ Ｐゴシック" pitchFamily="-111" charset="-128"/>
              </a:rPr>
              <a:t>) tai </a:t>
            </a:r>
            <a:r>
              <a:rPr lang="en-GB" dirty="0" err="1">
                <a:latin typeface="Verdana"/>
                <a:cs typeface="ＭＳ Ｐゴシック" pitchFamily="-111" charset="-128"/>
              </a:rPr>
              <a:t>henkilöitä</a:t>
            </a:r>
            <a:r>
              <a:rPr lang="en-GB" dirty="0">
                <a:latin typeface="Verdana"/>
                <a:cs typeface="ＭＳ Ｐゴシック" pitchFamily="-111" charset="-128"/>
              </a:rPr>
              <a:t>, </a:t>
            </a:r>
            <a:r>
              <a:rPr lang="en-GB" dirty="0" err="1">
                <a:latin typeface="Verdana"/>
                <a:cs typeface="ＭＳ Ｐゴシック" pitchFamily="-111" charset="-128"/>
              </a:rPr>
              <a:t>jotka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eivä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tunnista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verkostotoimintaa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730239" lvl="1" indent="-285750" defTabSz="457200" eaLnBrk="0" hangingPunct="0">
              <a:lnSpc>
                <a:spcPts val="2163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GB" sz="1600" i="1" dirty="0" err="1">
                <a:latin typeface="Verdana"/>
                <a:cs typeface="ＭＳ Ｐゴシック" pitchFamily="-111" charset="-128"/>
              </a:rPr>
              <a:t>Maaseutuverkostolla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ei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ole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varsinaisia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jäseniä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. Sen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rooli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maaseudun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kehittämisohjelman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edistämisessä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on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välillinen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konkretisoituu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tilaisuuksien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toteutetun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viestinnän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kautta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.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Verkoston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ydintoimijoiden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, Leader-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ryhmät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ELY-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keskukset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,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tavoittaminen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auttaa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havainnollistamaan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,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millä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tavoin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maaseutuverkosto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voi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tukea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toimijoita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heidän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työssään</a:t>
            </a:r>
            <a:endParaRPr lang="en-GB" sz="1600" i="1" dirty="0">
              <a:latin typeface="Verdana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768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742" y="2637706"/>
            <a:ext cx="8568952" cy="748800"/>
          </a:xfrm>
        </p:spPr>
        <p:txBody>
          <a:bodyPr/>
          <a:lstStyle/>
          <a:p>
            <a:r>
              <a:rPr lang="en-GB" sz="4000" dirty="0" err="1"/>
              <a:t>Tavoitteiden</a:t>
            </a:r>
            <a:r>
              <a:rPr lang="en-GB" sz="4000" dirty="0"/>
              <a:t> </a:t>
            </a:r>
            <a:r>
              <a:rPr lang="en-GB" sz="4000" dirty="0" err="1"/>
              <a:t>toteutuminen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84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335272"/>
            <a:ext cx="10559098" cy="748800"/>
          </a:xfrm>
        </p:spPr>
        <p:txBody>
          <a:bodyPr/>
          <a:lstStyle/>
          <a:p>
            <a:r>
              <a:rPr lang="en-GB" sz="1600" dirty="0" err="1"/>
              <a:t>Tavoitteiden</a:t>
            </a:r>
            <a:r>
              <a:rPr lang="en-GB" sz="1600" dirty="0"/>
              <a:t> </a:t>
            </a:r>
            <a:r>
              <a:rPr lang="en-GB" sz="1600" dirty="0" err="1"/>
              <a:t>toteutuminen</a:t>
            </a:r>
            <a:br>
              <a:rPr lang="en-GB" dirty="0"/>
            </a:br>
            <a:r>
              <a:rPr lang="en-GB" dirty="0" err="1"/>
              <a:t>Sidosryhmien</a:t>
            </a:r>
            <a:r>
              <a:rPr lang="en-GB" dirty="0"/>
              <a:t> </a:t>
            </a:r>
            <a:r>
              <a:rPr lang="en-GB" dirty="0" err="1"/>
              <a:t>mielikuva</a:t>
            </a:r>
            <a:r>
              <a:rPr lang="en-GB" dirty="0"/>
              <a:t> </a:t>
            </a:r>
            <a:r>
              <a:rPr lang="en-GB" dirty="0" err="1"/>
              <a:t>tavoitteiden</a:t>
            </a:r>
            <a:r>
              <a:rPr lang="en-GB" dirty="0"/>
              <a:t> </a:t>
            </a:r>
            <a:r>
              <a:rPr lang="en-GB" dirty="0" err="1"/>
              <a:t>toteutumisesta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90606"/>
              </p:ext>
            </p:extLst>
          </p:nvPr>
        </p:nvGraphicFramePr>
        <p:xfrm>
          <a:off x="910630" y="1557586"/>
          <a:ext cx="1087320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9119542" y="1786"/>
            <a:ext cx="307087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b="1" dirty="0"/>
              <a:t>Ota omien mielikuviesi perusteella kantaa seuraaviin väittämiin koskien maaseutuverkostolle asetettujen tavoitteiden toteutumista </a:t>
            </a:r>
            <a:r>
              <a:rPr lang="fi-FI" sz="1000" dirty="0"/>
              <a:t>ohjelmakaudella 2014 – 2020 asteikolla 1 – 5 (1 = täysin eri mieltä – 5 = täysin samaa mieltä). Prosenttiosuus vastaajista, jotka olivat joko täysin tai jokseenkin samaa mieltä väittämän kanssa</a:t>
            </a:r>
            <a:r>
              <a:rPr lang="fi-FI" sz="1400" dirty="0"/>
              <a:t>.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580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err="1"/>
              <a:t>Tavoitteiden</a:t>
            </a:r>
            <a:r>
              <a:rPr lang="en-GB" sz="1600" dirty="0"/>
              <a:t> </a:t>
            </a:r>
            <a:r>
              <a:rPr lang="en-GB" sz="1600" dirty="0" err="1"/>
              <a:t>toteutuminen</a:t>
            </a:r>
            <a:br>
              <a:rPr lang="en-GB" dirty="0"/>
            </a:br>
            <a:r>
              <a:rPr lang="en-GB" dirty="0" err="1"/>
              <a:t>Sidosryhmien</a:t>
            </a:r>
            <a:r>
              <a:rPr lang="en-GB" dirty="0"/>
              <a:t> </a:t>
            </a:r>
            <a:r>
              <a:rPr lang="en-GB" dirty="0" err="1"/>
              <a:t>osallistuminen</a:t>
            </a:r>
            <a:r>
              <a:rPr lang="en-GB" dirty="0"/>
              <a:t> </a:t>
            </a:r>
            <a:r>
              <a:rPr lang="en-GB" dirty="0" err="1"/>
              <a:t>lisääntyy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766614" y="1917626"/>
            <a:ext cx="10369152" cy="356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Maaseutuverkoston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toiminta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jatkunut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aktiivisena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vuosina</a:t>
            </a:r>
            <a:r>
              <a:rPr lang="en-GB" dirty="0">
                <a:latin typeface="Verdana"/>
                <a:cs typeface="ＭＳ Ｐゴシック" pitchFamily="-111" charset="-128"/>
              </a:rPr>
              <a:t> 2015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2016. </a:t>
            </a:r>
            <a:r>
              <a:rPr lang="en-GB" dirty="0" err="1">
                <a:latin typeface="Verdana"/>
                <a:cs typeface="ＭＳ Ｐゴシック" pitchFamily="-111" charset="-128"/>
              </a:rPr>
              <a:t>Tapahtumia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järjestetty</a:t>
            </a:r>
            <a:r>
              <a:rPr lang="en-GB" dirty="0">
                <a:latin typeface="Verdana"/>
                <a:cs typeface="ＭＳ Ｐゴシック" pitchFamily="-111" charset="-128"/>
              </a:rPr>
              <a:t> n. 300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niitä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pidetään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laadukkaina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ammattimaisina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Saatavilla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olevien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tietojen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perusteella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tapahtumien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ydinjoukon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muodostavat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Leader-</a:t>
            </a:r>
            <a:r>
              <a:rPr kumimoji="0" lang="en-GB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ryhmät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, Ely-</a:t>
            </a:r>
            <a:r>
              <a:rPr kumimoji="0" lang="en-GB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keskukset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ja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kylätoiminta</a:t>
            </a:r>
            <a:endParaRPr kumimoji="0" lang="en-GB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Teemaryhmät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ovat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onnistuneet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laajentamaan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maaseutuverkoston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piirissä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käsiteltäviä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asioita</a:t>
            </a:r>
            <a:r>
              <a:rPr lang="en-GB" dirty="0">
                <a:latin typeface="Verdana"/>
                <a:cs typeface="ＭＳ Ｐゴシック" pitchFamily="-111" charset="-128"/>
              </a:rPr>
              <a:t>. </a:t>
            </a:r>
            <a:r>
              <a:rPr lang="en-GB" dirty="0" err="1">
                <a:latin typeface="Verdana"/>
                <a:cs typeface="ＭＳ Ｐゴシック" pitchFamily="-111" charset="-128"/>
              </a:rPr>
              <a:t>Esimerkiksi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yrittäjyys-ryhmät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ovat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tuoneet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yrittäjäjärjestöjä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lähemmäs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maaseudun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kehittämisohjelmaa</a:t>
            </a:r>
            <a:r>
              <a:rPr lang="en-GB" dirty="0">
                <a:latin typeface="Verdana"/>
                <a:cs typeface="ＭＳ Ｐゴシック" pitchFamily="-111" charset="-128"/>
              </a:rPr>
              <a:t>, </a:t>
            </a:r>
            <a:r>
              <a:rPr lang="en-GB" dirty="0" err="1">
                <a:latin typeface="Verdana"/>
                <a:cs typeface="ＭＳ Ｐゴシック" pitchFamily="-111" charset="-128"/>
              </a:rPr>
              <a:t>mikä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voi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tukea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viestin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välittymistä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kentälle</a:t>
            </a:r>
            <a:endParaRPr lang="en-GB" baseline="0" dirty="0">
              <a:latin typeface="Verdana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Palvelupaketti-työkalua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käytetty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aktiivisesti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siihen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ollaan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hyvin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tyytyväisiä</a:t>
            </a:r>
            <a:r>
              <a:rPr lang="en-GB" dirty="0">
                <a:latin typeface="Verdana"/>
                <a:cs typeface="ＭＳ Ｐゴシック" pitchFamily="-111" charset="-128"/>
              </a:rPr>
              <a:t>. </a:t>
            </a:r>
            <a:r>
              <a:rPr lang="en-GB" dirty="0" err="1">
                <a:latin typeface="Verdana"/>
                <a:cs typeface="ＭＳ Ｐゴシック" pitchFamily="-111" charset="-128"/>
              </a:rPr>
              <a:t>Palvelupaketit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ovat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hyvä</a:t>
            </a:r>
            <a:r>
              <a:rPr lang="en-GB" dirty="0">
                <a:latin typeface="Verdana"/>
                <a:cs typeface="ＭＳ Ｐゴシック" pitchFamily="-111" charset="-128"/>
              </a:rPr>
              <a:t> tapa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jakaa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vastuuta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toiminnan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järjestämisestä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alueille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cs typeface="ＭＳ Ｐゴシック" pitchFamily="-111" charset="-128"/>
            </a:endParaRPr>
          </a:p>
          <a:p>
            <a:pPr marR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endParaRPr lang="en-GB" dirty="0">
              <a:latin typeface="Verdana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4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err="1"/>
              <a:t>Tavoitteiden</a:t>
            </a:r>
            <a:r>
              <a:rPr lang="en-GB" sz="1600" dirty="0"/>
              <a:t> </a:t>
            </a:r>
            <a:r>
              <a:rPr lang="en-GB" sz="1600" dirty="0" err="1"/>
              <a:t>toteutuminen</a:t>
            </a:r>
            <a:br>
              <a:rPr lang="en-GB" dirty="0"/>
            </a:br>
            <a:r>
              <a:rPr lang="en-GB" dirty="0" err="1"/>
              <a:t>Tyytyväisyys</a:t>
            </a:r>
            <a:r>
              <a:rPr lang="en-GB" dirty="0"/>
              <a:t> </a:t>
            </a:r>
            <a:r>
              <a:rPr lang="en-GB" dirty="0" err="1"/>
              <a:t>palvelupaketteihin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321447"/>
              </p:ext>
            </p:extLst>
          </p:nvPr>
        </p:nvGraphicFramePr>
        <p:xfrm>
          <a:off x="406574" y="1269554"/>
          <a:ext cx="10657184" cy="515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8831510" y="0"/>
            <a:ext cx="33532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/>
              <a:t>Palvelupakettien avulla tilaisuuksia toteuttaneiden toimijoiden vastaukset palvelupakettien hyödynnettävyyttä koskeviin väittämiin (n = 58)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3054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err="1"/>
              <a:t>Tavoitteiden</a:t>
            </a:r>
            <a:r>
              <a:rPr lang="en-GB" sz="1600" dirty="0"/>
              <a:t> </a:t>
            </a:r>
            <a:r>
              <a:rPr lang="en-GB" sz="1600" dirty="0" err="1"/>
              <a:t>toteutuminen</a:t>
            </a:r>
            <a:br>
              <a:rPr lang="en-GB" dirty="0"/>
            </a:br>
            <a:r>
              <a:rPr lang="en-GB" dirty="0" err="1"/>
              <a:t>Kehittämisohjelman</a:t>
            </a:r>
            <a:r>
              <a:rPr lang="en-GB" dirty="0"/>
              <a:t> </a:t>
            </a:r>
            <a:r>
              <a:rPr lang="en-GB" dirty="0" err="1"/>
              <a:t>toimeenpanon</a:t>
            </a:r>
            <a:r>
              <a:rPr lang="en-GB" dirty="0"/>
              <a:t> </a:t>
            </a:r>
            <a:r>
              <a:rPr lang="en-GB" dirty="0" err="1"/>
              <a:t>laatu</a:t>
            </a:r>
            <a:r>
              <a:rPr lang="en-GB" dirty="0"/>
              <a:t> </a:t>
            </a:r>
            <a:r>
              <a:rPr lang="en-GB" dirty="0" err="1"/>
              <a:t>lisääntyy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766614" y="1701602"/>
            <a:ext cx="10369152" cy="406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Maaseutuverkoston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toiminta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tavoittaa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hyvin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Leader-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ryhmien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ja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Ely-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keskusten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toimijoita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,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jotka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ovat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avainroolissa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maaseudun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kehittämisohjelman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toimeenpanossa</a:t>
            </a:r>
            <a:endParaRPr kumimoji="0" lang="en-GB" sz="1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baseline="0" dirty="0" err="1">
                <a:latin typeface="Verdana"/>
                <a:cs typeface="ＭＳ Ｐゴシック" pitchFamily="-111" charset="-128"/>
              </a:rPr>
              <a:t>Maaseutuverkosto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tuottaa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toimijoita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tukevaa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koulutusta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resursseja</a:t>
            </a:r>
            <a:r>
              <a:rPr lang="en-GB" dirty="0">
                <a:latin typeface="Verdana"/>
                <a:cs typeface="ＭＳ Ｐゴシック" pitchFamily="-111" charset="-128"/>
              </a:rPr>
              <a:t> – </a:t>
            </a:r>
            <a:r>
              <a:rPr lang="en-GB" dirty="0" err="1">
                <a:latin typeface="Verdana"/>
                <a:cs typeface="ＭＳ Ｐゴシック" pitchFamily="-111" charset="-128"/>
              </a:rPr>
              <a:t>esim</a:t>
            </a:r>
            <a:r>
              <a:rPr lang="en-GB" dirty="0">
                <a:latin typeface="Verdana"/>
                <a:cs typeface="ＭＳ Ｐゴシック" pitchFamily="-111" charset="-128"/>
              </a:rPr>
              <a:t>. </a:t>
            </a:r>
            <a:r>
              <a:rPr lang="en-GB" dirty="0" err="1">
                <a:latin typeface="Verdana"/>
                <a:cs typeface="ＭＳ Ｐゴシック" pitchFamily="-111" charset="-128"/>
              </a:rPr>
              <a:t>viestintäverkosto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koetaan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hyödylliseksi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yhteistyöksi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nyt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tulevaisuudessa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Kyselyyn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vastanneet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toimijat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tunnistavat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maaseutuverkoston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vaikuttaneen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positiivisesti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heidän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mahdollisuuksiinsa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edistää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maaseudun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elivoimaisuutta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730239" lvl="1" indent="-285750" defTabSz="457200" eaLnBrk="0" hangingPunct="0">
              <a:lnSpc>
                <a:spcPts val="2163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kumimoji="0" lang="en-GB" sz="1600" b="0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Enemmistö</a:t>
            </a:r>
            <a:r>
              <a:rPr kumimoji="0" lang="en-GB" sz="1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sz="1600" b="0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vastaajista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kumimoji="0" lang="en-GB" sz="1600" b="0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kokee</a:t>
            </a:r>
            <a:r>
              <a:rPr kumimoji="0" lang="en-GB" sz="1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sz="1600" b="0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myös</a:t>
            </a:r>
            <a:r>
              <a:rPr kumimoji="0" lang="en-GB" sz="1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sz="1600" b="0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toimivansa</a:t>
            </a:r>
            <a:r>
              <a:rPr kumimoji="0" lang="en-GB" sz="1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sz="1600" b="0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roolissa</a:t>
            </a:r>
            <a:r>
              <a:rPr kumimoji="0" lang="en-GB" sz="1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, </a:t>
            </a:r>
            <a:r>
              <a:rPr kumimoji="0" lang="en-GB" sz="1600" b="0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jossa</a:t>
            </a:r>
            <a:r>
              <a:rPr kumimoji="0" lang="en-GB" sz="1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on </a:t>
            </a:r>
            <a:r>
              <a:rPr kumimoji="0" lang="en-GB" sz="1600" b="0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hyvät</a:t>
            </a:r>
            <a:r>
              <a:rPr kumimoji="0" lang="en-GB" sz="1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sz="1600" b="0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mahdollisuudet</a:t>
            </a:r>
            <a:r>
              <a:rPr kumimoji="0" lang="en-GB" sz="1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sz="1600" b="0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vaikuttaa</a:t>
            </a:r>
            <a:r>
              <a:rPr kumimoji="0" lang="en-GB" sz="1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sz="1600" b="0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maaseudun</a:t>
            </a:r>
            <a:r>
              <a:rPr kumimoji="0" lang="en-GB" sz="1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sz="1600" b="0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elinvoimaisuuden</a:t>
            </a:r>
            <a:r>
              <a:rPr kumimoji="0" lang="en-GB" sz="1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sz="1600" b="0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kehitykseen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Arvioinnin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yhteydessä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esitetty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toiveita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entistä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voimaakkammin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alueille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jalkautuvista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tapahtumista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mm. </a:t>
            </a:r>
            <a:r>
              <a:rPr lang="en-GB" dirty="0" err="1">
                <a:latin typeface="Verdana"/>
                <a:cs typeface="ＭＳ Ｐゴシック" pitchFamily="-111" charset="-128"/>
              </a:rPr>
              <a:t>koordinaatiohankkeiden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yhteistyön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aktivoinnista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endParaRPr lang="en-GB" dirty="0">
              <a:latin typeface="Verdana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910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7" y="452543"/>
            <a:ext cx="7582535" cy="748800"/>
          </a:xfrm>
        </p:spPr>
        <p:txBody>
          <a:bodyPr/>
          <a:lstStyle/>
          <a:p>
            <a:r>
              <a:rPr lang="en-GB" sz="1600" dirty="0" err="1"/>
              <a:t>Tavoitteiden</a:t>
            </a:r>
            <a:r>
              <a:rPr lang="en-GB" sz="1600" dirty="0"/>
              <a:t> </a:t>
            </a:r>
            <a:r>
              <a:rPr lang="en-GB" sz="1600" dirty="0" err="1"/>
              <a:t>toteutuminen</a:t>
            </a:r>
            <a:br>
              <a:rPr lang="en-GB" dirty="0"/>
            </a:br>
            <a:r>
              <a:rPr lang="en-GB" dirty="0" err="1"/>
              <a:t>Maaseutuverkoston</a:t>
            </a:r>
            <a:r>
              <a:rPr lang="en-GB" dirty="0"/>
              <a:t> </a:t>
            </a:r>
            <a:r>
              <a:rPr lang="en-GB" dirty="0" err="1"/>
              <a:t>koettu</a:t>
            </a:r>
            <a:r>
              <a:rPr lang="en-GB" dirty="0"/>
              <a:t> </a:t>
            </a:r>
            <a:r>
              <a:rPr lang="en-GB" dirty="0" err="1"/>
              <a:t>merkitys</a:t>
            </a:r>
            <a:r>
              <a:rPr lang="en-GB" dirty="0"/>
              <a:t>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088926"/>
              </p:ext>
            </p:extLst>
          </p:nvPr>
        </p:nvGraphicFramePr>
        <p:xfrm>
          <a:off x="766614" y="1413570"/>
          <a:ext cx="77048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9165023" y="0"/>
            <a:ext cx="30464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/>
              <a:t>Onko maaseutuverkoston toimintaan osallistuminen mielestäsi parantanut mahdollisuuksiasi vaikuttaa maaseudun elinvoimaisuuden kehittymiseen? (n=118)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8543478" y="2565698"/>
            <a:ext cx="3312368" cy="255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Leade</a:t>
            </a:r>
            <a:r>
              <a:rPr lang="en-GB" dirty="0">
                <a:latin typeface="Verdana"/>
                <a:cs typeface="ＭＳ Ｐゴシック" pitchFamily="-111" charset="-128"/>
              </a:rPr>
              <a:t>r-</a:t>
            </a:r>
            <a:r>
              <a:rPr lang="en-GB" dirty="0" err="1">
                <a:latin typeface="Verdana"/>
                <a:cs typeface="ＭＳ Ｐゴシック" pitchFamily="-111" charset="-128"/>
              </a:rPr>
              <a:t>toimijat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kokevat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merkityksen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muita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ryhmiä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vahvemmin</a:t>
            </a:r>
            <a:r>
              <a:rPr lang="en-GB" dirty="0">
                <a:latin typeface="Verdana"/>
                <a:cs typeface="ＭＳ Ｐゴシック" pitchFamily="-111" charset="-128"/>
              </a:rPr>
              <a:t>. </a:t>
            </a:r>
            <a:r>
              <a:rPr lang="en-GB" dirty="0" err="1">
                <a:latin typeface="Verdana"/>
                <a:cs typeface="ＭＳ Ｐゴシック" pitchFamily="-111" charset="-128"/>
              </a:rPr>
              <a:t>Selkeitä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vaikutuksia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kokee</a:t>
            </a:r>
            <a:r>
              <a:rPr lang="en-GB" dirty="0">
                <a:latin typeface="Verdana"/>
                <a:cs typeface="ＭＳ Ｐゴシック" pitchFamily="-111" charset="-128"/>
              </a:rPr>
              <a:t>:</a:t>
            </a: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>
                <a:latin typeface="Verdana"/>
                <a:cs typeface="ＭＳ Ｐゴシック" pitchFamily="-111" charset="-128"/>
              </a:rPr>
              <a:t>57 % Leader-</a:t>
            </a:r>
            <a:r>
              <a:rPr lang="en-GB" dirty="0" err="1">
                <a:latin typeface="Verdana"/>
                <a:cs typeface="ＭＳ Ｐゴシック" pitchFamily="-111" charset="-128"/>
              </a:rPr>
              <a:t>toimijoista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>
                <a:latin typeface="Verdana"/>
                <a:cs typeface="ＭＳ Ｐゴシック" pitchFamily="-111" charset="-128"/>
              </a:rPr>
              <a:t>37 % Ely-</a:t>
            </a:r>
            <a:r>
              <a:rPr lang="en-GB" dirty="0" err="1">
                <a:latin typeface="Verdana"/>
                <a:cs typeface="ＭＳ Ｐゴシック" pitchFamily="-111" charset="-128"/>
              </a:rPr>
              <a:t>toimijoista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>
                <a:latin typeface="Verdana"/>
                <a:cs typeface="ＭＳ Ｐゴシック" pitchFamily="-111" charset="-128"/>
              </a:rPr>
              <a:t>32 % </a:t>
            </a:r>
            <a:r>
              <a:rPr lang="en-GB" dirty="0" err="1">
                <a:latin typeface="Verdana"/>
                <a:cs typeface="ＭＳ Ｐゴシック" pitchFamily="-111" charset="-128"/>
              </a:rPr>
              <a:t>muista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toimijoista</a:t>
            </a:r>
            <a:endParaRPr lang="en-GB" dirty="0">
              <a:latin typeface="Verdana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824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7" y="452543"/>
            <a:ext cx="7582535" cy="748800"/>
          </a:xfrm>
        </p:spPr>
        <p:txBody>
          <a:bodyPr/>
          <a:lstStyle/>
          <a:p>
            <a:r>
              <a:rPr lang="en-GB" sz="1600" dirty="0" err="1"/>
              <a:t>Tavoitteiden</a:t>
            </a:r>
            <a:r>
              <a:rPr lang="en-GB" sz="1600" dirty="0"/>
              <a:t> </a:t>
            </a:r>
            <a:r>
              <a:rPr lang="en-GB" sz="1600" dirty="0" err="1"/>
              <a:t>toteutuminen</a:t>
            </a:r>
            <a:br>
              <a:rPr lang="en-GB" dirty="0"/>
            </a:br>
            <a:r>
              <a:rPr lang="en-GB" dirty="0" err="1"/>
              <a:t>Maaseutuverkoston</a:t>
            </a:r>
            <a:r>
              <a:rPr lang="en-GB" dirty="0"/>
              <a:t> </a:t>
            </a:r>
            <a:r>
              <a:rPr lang="en-GB" dirty="0" err="1"/>
              <a:t>koettu</a:t>
            </a:r>
            <a:r>
              <a:rPr lang="en-GB" dirty="0"/>
              <a:t> </a:t>
            </a:r>
            <a:r>
              <a:rPr lang="en-GB" dirty="0" err="1"/>
              <a:t>merkitys</a:t>
            </a:r>
            <a:r>
              <a:rPr lang="en-GB" dirty="0"/>
              <a:t> 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198662" y="1701602"/>
            <a:ext cx="10153128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Perusteluita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kyllä-vastauksille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:</a:t>
            </a: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Tärkeitä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ovat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olleet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koulutukset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tilaisuudet</a:t>
            </a:r>
            <a:r>
              <a:rPr lang="en-GB" dirty="0">
                <a:latin typeface="Verdana"/>
                <a:cs typeface="ＭＳ Ｐゴシック" pitchFamily="-111" charset="-128"/>
              </a:rPr>
              <a:t> (</a:t>
            </a:r>
            <a:r>
              <a:rPr lang="en-GB" dirty="0" err="1">
                <a:latin typeface="Verdana"/>
                <a:cs typeface="ＭＳ Ｐゴシック" pitchFamily="-111" charset="-128"/>
              </a:rPr>
              <a:t>verkostoituminen</a:t>
            </a:r>
            <a:r>
              <a:rPr lang="en-GB" dirty="0">
                <a:latin typeface="Verdana"/>
                <a:cs typeface="ＭＳ Ｐゴシック" pitchFamily="-111" charset="-128"/>
              </a:rPr>
              <a:t>, </a:t>
            </a:r>
            <a:r>
              <a:rPr lang="en-GB" dirty="0" err="1">
                <a:latin typeface="Verdana"/>
                <a:cs typeface="ＭＳ Ｐゴシック" pitchFamily="-111" charset="-128"/>
              </a:rPr>
              <a:t>vertaistuki</a:t>
            </a:r>
            <a:r>
              <a:rPr lang="en-GB" dirty="0">
                <a:latin typeface="Verdana"/>
                <a:cs typeface="ＭＳ Ｐゴシック" pitchFamily="-111" charset="-128"/>
              </a:rPr>
              <a:t>, </a:t>
            </a:r>
            <a:r>
              <a:rPr lang="en-GB" dirty="0" err="1">
                <a:latin typeface="Verdana"/>
                <a:cs typeface="ＭＳ Ｐゴシック" pitchFamily="-111" charset="-128"/>
              </a:rPr>
              <a:t>uusi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tieto</a:t>
            </a:r>
            <a:r>
              <a:rPr lang="en-GB" dirty="0">
                <a:latin typeface="Verdana"/>
                <a:cs typeface="ＭＳ Ｐゴシック" pitchFamily="-111" charset="-128"/>
              </a:rPr>
              <a:t>)</a:t>
            </a: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Tilaisuuksissa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arvokasta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ovat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hyvät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esimerkit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mahdollisuus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oppia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toisten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tekemisestä</a:t>
            </a:r>
            <a:r>
              <a:rPr lang="en-GB" dirty="0">
                <a:latin typeface="Verdana"/>
                <a:cs typeface="ＭＳ Ｐゴシック" pitchFamily="-111" charset="-128"/>
              </a:rPr>
              <a:t> (</a:t>
            </a:r>
            <a:r>
              <a:rPr lang="en-GB" dirty="0" err="1">
                <a:latin typeface="Verdana"/>
                <a:cs typeface="ＭＳ Ｐゴシック" pitchFamily="-111" charset="-128"/>
              </a:rPr>
              <a:t>merkitys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korostuu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erityisesti</a:t>
            </a:r>
            <a:r>
              <a:rPr lang="en-GB" dirty="0">
                <a:latin typeface="Verdana"/>
                <a:cs typeface="ＭＳ Ｐゴシック" pitchFamily="-111" charset="-128"/>
              </a:rPr>
              <a:t> Leader-</a:t>
            </a:r>
            <a:r>
              <a:rPr lang="en-GB" dirty="0" err="1">
                <a:latin typeface="Verdana"/>
                <a:cs typeface="ＭＳ Ｐゴシック" pitchFamily="-111" charset="-128"/>
              </a:rPr>
              <a:t>ryhmillä</a:t>
            </a:r>
            <a:r>
              <a:rPr lang="en-GB" dirty="0">
                <a:latin typeface="Verdana"/>
                <a:cs typeface="ＭＳ Ｐゴシック" pitchFamily="-111" charset="-128"/>
              </a:rPr>
              <a:t>)</a:t>
            </a: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Tärkeää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myös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viestinnälle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tapahtumien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järjestämiselle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osoitettu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konkreettinen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tuki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>
                <a:latin typeface="Verdana"/>
                <a:cs typeface="ＭＳ Ｐゴシック" pitchFamily="-111" charset="-128"/>
              </a:rPr>
              <a:t>“</a:t>
            </a:r>
            <a:r>
              <a:rPr lang="en-GB" dirty="0" err="1">
                <a:latin typeface="Verdana"/>
                <a:cs typeface="ＭＳ Ｐゴシック" pitchFamily="-111" charset="-128"/>
              </a:rPr>
              <a:t>Maaseutuverkostosta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muodostunut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ympäristö</a:t>
            </a:r>
            <a:r>
              <a:rPr lang="en-GB" dirty="0">
                <a:latin typeface="Verdana"/>
                <a:cs typeface="ＭＳ Ｐゴシック" pitchFamily="-111" charset="-128"/>
              </a:rPr>
              <a:t>, </a:t>
            </a:r>
            <a:r>
              <a:rPr lang="en-GB" dirty="0" err="1">
                <a:latin typeface="Verdana"/>
                <a:cs typeface="ＭＳ Ｐゴシック" pitchFamily="-111" charset="-128"/>
              </a:rPr>
              <a:t>josta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voi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löytää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apua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ongelmatilanteissa</a:t>
            </a:r>
            <a:r>
              <a:rPr lang="en-GB" dirty="0">
                <a:latin typeface="Verdana"/>
                <a:cs typeface="ＭＳ Ｐゴシック" pitchFamily="-111" charset="-128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37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7" y="452543"/>
            <a:ext cx="8086591" cy="748800"/>
          </a:xfrm>
        </p:spPr>
        <p:txBody>
          <a:bodyPr/>
          <a:lstStyle/>
          <a:p>
            <a:r>
              <a:rPr lang="en-GB" sz="1600" dirty="0" err="1"/>
              <a:t>Tavoitteiden</a:t>
            </a:r>
            <a:r>
              <a:rPr lang="en-GB" sz="1600" dirty="0"/>
              <a:t> </a:t>
            </a:r>
            <a:r>
              <a:rPr lang="en-GB" sz="1600" dirty="0" err="1"/>
              <a:t>toteutuminen</a:t>
            </a:r>
            <a:br>
              <a:rPr lang="en-GB" dirty="0"/>
            </a:br>
            <a:r>
              <a:rPr lang="en-GB" dirty="0" err="1"/>
              <a:t>Toimijoiden</a:t>
            </a:r>
            <a:r>
              <a:rPr lang="en-GB" dirty="0"/>
              <a:t> </a:t>
            </a:r>
            <a:r>
              <a:rPr lang="en-GB" dirty="0" err="1"/>
              <a:t>kokema</a:t>
            </a:r>
            <a:r>
              <a:rPr lang="en-GB" dirty="0"/>
              <a:t> </a:t>
            </a:r>
            <a:r>
              <a:rPr lang="en-GB" dirty="0" err="1"/>
              <a:t>rooli</a:t>
            </a:r>
            <a:r>
              <a:rPr lang="en-GB" dirty="0"/>
              <a:t> </a:t>
            </a:r>
            <a:r>
              <a:rPr lang="en-GB" dirty="0" err="1"/>
              <a:t>maaseudun</a:t>
            </a:r>
            <a:r>
              <a:rPr lang="en-GB" dirty="0"/>
              <a:t> </a:t>
            </a:r>
            <a:r>
              <a:rPr lang="en-GB" dirty="0" err="1"/>
              <a:t>kehittämisessä</a:t>
            </a:r>
            <a:endParaRPr lang="en-GB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692543"/>
              </p:ext>
            </p:extLst>
          </p:nvPr>
        </p:nvGraphicFramePr>
        <p:xfrm>
          <a:off x="982638" y="1917626"/>
          <a:ext cx="828092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9263558" y="0"/>
            <a:ext cx="29268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/>
              <a:t>Työskenteletkö mielestäsi tehtävässä, jossa sinulla on mahdollisuus vaikuttaa maaseudun elinvoimaisuuden kehittymiseen valtakunnallisesti tai omalla alueellasi? Valitse vaihtoehto, joka kuvaa asemaasi parhaiten. (n = 120)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9358833" y="2853730"/>
            <a:ext cx="2736304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Vastaajat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suhtautuvat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positiivisesti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mahdollisuuksinsa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vaikuttaa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maaseudun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kehitykseen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.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Maaseutuverkosto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tavoittaa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henkilöitä</a:t>
            </a:r>
            <a:r>
              <a:rPr lang="en-GB" dirty="0">
                <a:latin typeface="Verdana"/>
                <a:cs typeface="ＭＳ Ｐゴシック" pitchFamily="-111" charset="-128"/>
              </a:rPr>
              <a:t>, </a:t>
            </a:r>
            <a:r>
              <a:rPr lang="en-GB" dirty="0" err="1">
                <a:latin typeface="Verdana"/>
                <a:cs typeface="ＭＳ Ｐゴシック" pitchFamily="-111" charset="-128"/>
              </a:rPr>
              <a:t>joilla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rakentava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rooli</a:t>
            </a:r>
            <a:r>
              <a:rPr lang="en-GB" dirty="0">
                <a:latin typeface="Verdana"/>
                <a:cs typeface="ＭＳ Ｐゴシック" pitchFamily="-111" charset="-128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391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614" y="477466"/>
            <a:ext cx="10559098" cy="648072"/>
          </a:xfrm>
        </p:spPr>
        <p:txBody>
          <a:bodyPr/>
          <a:lstStyle/>
          <a:p>
            <a:r>
              <a:rPr lang="en-GB" dirty="0" err="1"/>
              <a:t>Sisällysluettelo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614" y="1125538"/>
            <a:ext cx="10729192" cy="432048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- </a:t>
            </a:r>
            <a:r>
              <a:rPr lang="en-GB" sz="2400" dirty="0" err="1"/>
              <a:t>Johdanto</a:t>
            </a:r>
            <a:r>
              <a:rPr lang="en-GB" sz="2400" dirty="0"/>
              <a:t> 															DIAT 3 – 6 </a:t>
            </a:r>
          </a:p>
          <a:p>
            <a:pPr>
              <a:buFontTx/>
              <a:buChar char="-"/>
            </a:pPr>
            <a:r>
              <a:rPr lang="en-GB" sz="2400" dirty="0" err="1"/>
              <a:t>Arvioinnin</a:t>
            </a:r>
            <a:r>
              <a:rPr lang="en-GB" sz="2400" dirty="0"/>
              <a:t> </a:t>
            </a:r>
            <a:r>
              <a:rPr lang="en-GB" sz="2400" dirty="0" err="1"/>
              <a:t>toteutus</a:t>
            </a:r>
            <a:r>
              <a:rPr lang="en-GB" sz="2400" dirty="0"/>
              <a:t> 											DIAT 7 - 11</a:t>
            </a:r>
          </a:p>
          <a:p>
            <a:pPr>
              <a:buFontTx/>
              <a:buChar char="-"/>
            </a:pPr>
            <a:r>
              <a:rPr lang="en-GB" sz="2400" dirty="0" err="1"/>
              <a:t>Tavoitteiden</a:t>
            </a:r>
            <a:r>
              <a:rPr lang="en-GB" sz="2400" dirty="0"/>
              <a:t> </a:t>
            </a:r>
            <a:r>
              <a:rPr lang="en-GB" sz="2400" dirty="0" err="1"/>
              <a:t>toteutuminen</a:t>
            </a:r>
            <a:r>
              <a:rPr lang="en-GB" sz="2400" dirty="0"/>
              <a:t> 									DIAT 12 - 22</a:t>
            </a:r>
          </a:p>
          <a:p>
            <a:pPr lvl="1">
              <a:buFontTx/>
              <a:buChar char="-"/>
            </a:pPr>
            <a:r>
              <a:rPr lang="en-GB" sz="1800" dirty="0" err="1"/>
              <a:t>Tavoite</a:t>
            </a:r>
            <a:r>
              <a:rPr lang="en-GB" sz="1800" dirty="0"/>
              <a:t> 1 – </a:t>
            </a:r>
            <a:r>
              <a:rPr lang="en-GB" sz="1800" dirty="0" err="1"/>
              <a:t>Sidosryhmien</a:t>
            </a:r>
            <a:r>
              <a:rPr lang="en-GB" sz="1800" dirty="0"/>
              <a:t> </a:t>
            </a:r>
            <a:r>
              <a:rPr lang="en-GB" sz="1800" dirty="0" err="1"/>
              <a:t>osallistuminen</a:t>
            </a:r>
            <a:r>
              <a:rPr lang="en-GB" sz="1800" dirty="0"/>
              <a:t> </a:t>
            </a:r>
            <a:r>
              <a:rPr lang="en-GB" sz="1800" dirty="0" err="1"/>
              <a:t>lisääntyy</a:t>
            </a:r>
            <a:endParaRPr lang="en-GB" sz="1800" dirty="0"/>
          </a:p>
          <a:p>
            <a:pPr lvl="1">
              <a:buFontTx/>
              <a:buChar char="-"/>
            </a:pPr>
            <a:r>
              <a:rPr lang="en-GB" sz="1800" dirty="0" err="1"/>
              <a:t>Tavoite</a:t>
            </a:r>
            <a:r>
              <a:rPr lang="en-GB" sz="1800" dirty="0"/>
              <a:t> 2 – </a:t>
            </a:r>
            <a:r>
              <a:rPr lang="en-GB" sz="1800" dirty="0" err="1"/>
              <a:t>Kehittämisohjelman</a:t>
            </a:r>
            <a:r>
              <a:rPr lang="en-GB" sz="1800" dirty="0"/>
              <a:t> </a:t>
            </a:r>
            <a:r>
              <a:rPr lang="en-GB" sz="1800" dirty="0" err="1"/>
              <a:t>toimeenpanon</a:t>
            </a:r>
            <a:r>
              <a:rPr lang="en-GB" sz="1800" dirty="0"/>
              <a:t> </a:t>
            </a:r>
            <a:r>
              <a:rPr lang="en-GB" sz="1800" dirty="0" err="1"/>
              <a:t>laatu</a:t>
            </a:r>
            <a:r>
              <a:rPr lang="en-GB" sz="1800" dirty="0"/>
              <a:t> </a:t>
            </a:r>
            <a:r>
              <a:rPr lang="en-GB" sz="1800" dirty="0" err="1"/>
              <a:t>lisääntyy</a:t>
            </a:r>
            <a:endParaRPr lang="en-GB" sz="1800" dirty="0"/>
          </a:p>
          <a:p>
            <a:pPr lvl="1">
              <a:buFontTx/>
              <a:buChar char="-"/>
            </a:pPr>
            <a:r>
              <a:rPr lang="en-GB" sz="1800" dirty="0" err="1"/>
              <a:t>Tavoite</a:t>
            </a:r>
            <a:r>
              <a:rPr lang="en-GB" sz="1800" dirty="0"/>
              <a:t> 3 – </a:t>
            </a:r>
            <a:r>
              <a:rPr lang="en-GB" sz="1800" dirty="0" err="1"/>
              <a:t>Tieto</a:t>
            </a:r>
            <a:r>
              <a:rPr lang="en-GB" sz="1800" dirty="0"/>
              <a:t> </a:t>
            </a:r>
            <a:r>
              <a:rPr lang="en-GB" sz="1800" dirty="0" err="1"/>
              <a:t>ohjelman</a:t>
            </a:r>
            <a:r>
              <a:rPr lang="en-GB" sz="1800" dirty="0"/>
              <a:t> </a:t>
            </a:r>
            <a:r>
              <a:rPr lang="en-GB" sz="1800" dirty="0" err="1"/>
              <a:t>mahdollisuuksista</a:t>
            </a:r>
            <a:r>
              <a:rPr lang="en-GB" sz="1800" dirty="0"/>
              <a:t> </a:t>
            </a:r>
            <a:r>
              <a:rPr lang="en-GB" sz="1800" dirty="0" err="1"/>
              <a:t>välittyy</a:t>
            </a:r>
            <a:r>
              <a:rPr lang="en-GB" sz="1800" dirty="0"/>
              <a:t> </a:t>
            </a:r>
            <a:r>
              <a:rPr lang="en-GB" sz="1800" dirty="0" err="1"/>
              <a:t>mahdollisille</a:t>
            </a:r>
            <a:r>
              <a:rPr lang="en-GB" sz="1800" dirty="0"/>
              <a:t> </a:t>
            </a:r>
            <a:r>
              <a:rPr lang="en-GB" sz="1800" dirty="0" err="1"/>
              <a:t>tuensaajille</a:t>
            </a:r>
            <a:r>
              <a:rPr lang="en-GB" sz="1800" dirty="0"/>
              <a:t> </a:t>
            </a:r>
          </a:p>
          <a:p>
            <a:pPr lvl="1">
              <a:buFontTx/>
              <a:buChar char="-"/>
            </a:pPr>
            <a:r>
              <a:rPr lang="en-GB" sz="1800" dirty="0" err="1"/>
              <a:t>Tavoite</a:t>
            </a:r>
            <a:r>
              <a:rPr lang="en-GB" sz="1800" dirty="0"/>
              <a:t> 4 – </a:t>
            </a:r>
            <a:r>
              <a:rPr lang="en-GB" sz="1800" dirty="0" err="1"/>
              <a:t>Tieto</a:t>
            </a:r>
            <a:r>
              <a:rPr lang="en-GB" sz="1800" dirty="0"/>
              <a:t> </a:t>
            </a:r>
            <a:r>
              <a:rPr lang="en-GB" sz="1800" dirty="0" err="1"/>
              <a:t>toiminnan</a:t>
            </a:r>
            <a:r>
              <a:rPr lang="en-GB" sz="1800" dirty="0"/>
              <a:t> </a:t>
            </a:r>
            <a:r>
              <a:rPr lang="en-GB" sz="1800" dirty="0" err="1"/>
              <a:t>tuloksista</a:t>
            </a:r>
            <a:r>
              <a:rPr lang="en-GB" sz="1800" dirty="0"/>
              <a:t> </a:t>
            </a:r>
            <a:r>
              <a:rPr lang="en-GB" sz="1800" dirty="0" err="1"/>
              <a:t>välittyy</a:t>
            </a:r>
            <a:r>
              <a:rPr lang="en-GB" sz="1800" dirty="0"/>
              <a:t> </a:t>
            </a:r>
            <a:r>
              <a:rPr lang="en-GB" sz="1800" dirty="0" err="1"/>
              <a:t>toimijoiden</a:t>
            </a:r>
            <a:r>
              <a:rPr lang="en-GB" sz="1800" dirty="0"/>
              <a:t> </a:t>
            </a:r>
            <a:r>
              <a:rPr lang="en-GB" sz="1800" dirty="0" err="1"/>
              <a:t>kesken</a:t>
            </a:r>
            <a:r>
              <a:rPr lang="en-GB" sz="1800" dirty="0"/>
              <a:t> </a:t>
            </a:r>
            <a:r>
              <a:rPr lang="en-GB" sz="1800" dirty="0" err="1"/>
              <a:t>ja</a:t>
            </a:r>
            <a:r>
              <a:rPr lang="en-GB" sz="1800" dirty="0"/>
              <a:t> </a:t>
            </a:r>
            <a:r>
              <a:rPr lang="en-GB" sz="1800" dirty="0" err="1"/>
              <a:t>suurelle</a:t>
            </a:r>
            <a:r>
              <a:rPr lang="en-GB" sz="1800" dirty="0"/>
              <a:t> </a:t>
            </a:r>
            <a:r>
              <a:rPr lang="en-GB" sz="1800" dirty="0" err="1"/>
              <a:t>yleisölle</a:t>
            </a:r>
            <a:endParaRPr lang="en-GB" sz="1800" dirty="0"/>
          </a:p>
          <a:p>
            <a:pPr lvl="1">
              <a:buFontTx/>
              <a:buChar char="-"/>
            </a:pPr>
            <a:r>
              <a:rPr lang="en-GB" sz="1800" dirty="0" err="1"/>
              <a:t>Tavoite</a:t>
            </a:r>
            <a:r>
              <a:rPr lang="en-GB" sz="1800" dirty="0"/>
              <a:t> 5 – </a:t>
            </a:r>
            <a:r>
              <a:rPr lang="en-GB" sz="1800" dirty="0" err="1"/>
              <a:t>Innovaatiot</a:t>
            </a:r>
            <a:r>
              <a:rPr lang="en-GB" sz="1800" dirty="0"/>
              <a:t> </a:t>
            </a:r>
            <a:r>
              <a:rPr lang="en-GB" sz="1800" dirty="0" err="1"/>
              <a:t>maaseudun</a:t>
            </a:r>
            <a:r>
              <a:rPr lang="en-GB" sz="1800" dirty="0"/>
              <a:t> </a:t>
            </a:r>
            <a:r>
              <a:rPr lang="en-GB" sz="1800" dirty="0" err="1"/>
              <a:t>elinkeinoissa</a:t>
            </a:r>
            <a:r>
              <a:rPr lang="en-GB" sz="1800" dirty="0"/>
              <a:t> </a:t>
            </a:r>
            <a:r>
              <a:rPr lang="en-GB" sz="1800" dirty="0" err="1"/>
              <a:t>lisääntyvät</a:t>
            </a:r>
            <a:endParaRPr lang="en-GB" sz="1800" dirty="0"/>
          </a:p>
          <a:p>
            <a:pPr>
              <a:buFontTx/>
              <a:buChar char="-"/>
            </a:pPr>
            <a:r>
              <a:rPr lang="en-GB" sz="2400" dirty="0" err="1"/>
              <a:t>Näkemyksiä</a:t>
            </a:r>
            <a:r>
              <a:rPr lang="en-GB" sz="2400" dirty="0"/>
              <a:t> </a:t>
            </a:r>
            <a:r>
              <a:rPr lang="en-GB" sz="2400" dirty="0" err="1"/>
              <a:t>verkostotoiminnan</a:t>
            </a:r>
            <a:r>
              <a:rPr lang="en-GB" sz="2400" dirty="0"/>
              <a:t> </a:t>
            </a:r>
            <a:r>
              <a:rPr lang="en-GB" sz="2400" dirty="0" err="1"/>
              <a:t>kehittämisestä</a:t>
            </a:r>
            <a:r>
              <a:rPr lang="en-GB" sz="2400" dirty="0"/>
              <a:t>		DIAT 23 - 27</a:t>
            </a:r>
          </a:p>
          <a:p>
            <a:pPr>
              <a:buFontTx/>
              <a:buChar char="-"/>
            </a:pPr>
            <a:r>
              <a:rPr lang="en-GB" sz="2400" dirty="0" err="1"/>
              <a:t>Kehittämisehdotukset</a:t>
            </a:r>
            <a:r>
              <a:rPr lang="en-GB" sz="2400" dirty="0"/>
              <a:t>											DIAT 28 – 32</a:t>
            </a:r>
          </a:p>
        </p:txBody>
      </p:sp>
    </p:spTree>
    <p:extLst>
      <p:ext uri="{BB962C8B-B14F-4D97-AF65-F5344CB8AC3E}">
        <p14:creationId xmlns:p14="http://schemas.microsoft.com/office/powerpoint/2010/main" val="348388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err="1"/>
              <a:t>Tavoitteiden</a:t>
            </a:r>
            <a:r>
              <a:rPr lang="en-GB" sz="1600" dirty="0"/>
              <a:t> </a:t>
            </a:r>
            <a:r>
              <a:rPr lang="en-GB" sz="1600" dirty="0" err="1"/>
              <a:t>toteutuminen</a:t>
            </a:r>
            <a:br>
              <a:rPr lang="en-GB" dirty="0"/>
            </a:br>
            <a:r>
              <a:rPr lang="en-GB" dirty="0" err="1"/>
              <a:t>Tieto</a:t>
            </a:r>
            <a:r>
              <a:rPr lang="en-GB" dirty="0"/>
              <a:t> </a:t>
            </a:r>
            <a:r>
              <a:rPr lang="en-GB" dirty="0" err="1"/>
              <a:t>ohjelman</a:t>
            </a:r>
            <a:r>
              <a:rPr lang="en-GB" dirty="0"/>
              <a:t> </a:t>
            </a:r>
            <a:r>
              <a:rPr lang="en-GB" dirty="0" err="1"/>
              <a:t>mahdollisuuksista</a:t>
            </a:r>
            <a:r>
              <a:rPr lang="en-GB" dirty="0"/>
              <a:t> </a:t>
            </a:r>
            <a:r>
              <a:rPr lang="en-GB" dirty="0" err="1"/>
              <a:t>välittyy</a:t>
            </a:r>
            <a:r>
              <a:rPr lang="en-GB" dirty="0"/>
              <a:t> </a:t>
            </a:r>
            <a:r>
              <a:rPr lang="en-GB" dirty="0" err="1"/>
              <a:t>mahdollisille</a:t>
            </a:r>
            <a:r>
              <a:rPr lang="en-GB" dirty="0"/>
              <a:t> </a:t>
            </a:r>
            <a:r>
              <a:rPr lang="en-GB" dirty="0" err="1"/>
              <a:t>tuensaajille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766614" y="1773610"/>
            <a:ext cx="1058517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Merkittävä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osa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maaseutuverkoston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resursseista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käytetään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viestintään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mahdollisille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tuensaajille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ja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suurelle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yleisölle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noProof="0" dirty="0" err="1">
                <a:latin typeface="Verdana"/>
                <a:cs typeface="ＭＳ Ｐゴシック" pitchFamily="-111" charset="-128"/>
              </a:rPr>
              <a:t>Maaseutuverkoston</a:t>
            </a:r>
            <a:r>
              <a:rPr lang="en-GB" noProof="0" dirty="0">
                <a:latin typeface="Verdana"/>
                <a:cs typeface="ＭＳ Ｐゴシック" pitchFamily="-111" charset="-128"/>
              </a:rPr>
              <a:t> </a:t>
            </a:r>
            <a:r>
              <a:rPr lang="en-GB" noProof="0" dirty="0" err="1">
                <a:latin typeface="Verdana"/>
                <a:cs typeface="ＭＳ Ｐゴシック" pitchFamily="-111" charset="-128"/>
              </a:rPr>
              <a:t>puitteissa</a:t>
            </a:r>
            <a:r>
              <a:rPr lang="en-GB" noProof="0" dirty="0">
                <a:latin typeface="Verdana"/>
                <a:cs typeface="ＭＳ Ｐゴシック" pitchFamily="-111" charset="-128"/>
              </a:rPr>
              <a:t> on </a:t>
            </a:r>
            <a:r>
              <a:rPr lang="en-GB" noProof="0" dirty="0" err="1">
                <a:latin typeface="Verdana"/>
                <a:cs typeface="ＭＳ Ｐゴシック" pitchFamily="-111" charset="-128"/>
              </a:rPr>
              <a:t>toteutettu</a:t>
            </a:r>
            <a:r>
              <a:rPr lang="en-GB" noProof="0" dirty="0">
                <a:latin typeface="Verdana"/>
                <a:cs typeface="ＭＳ Ｐゴシック" pitchFamily="-111" charset="-128"/>
              </a:rPr>
              <a:t> </a:t>
            </a:r>
            <a:r>
              <a:rPr lang="en-GB" noProof="0" dirty="0" err="1">
                <a:latin typeface="Verdana"/>
                <a:cs typeface="ＭＳ Ｐゴシック" pitchFamily="-111" charset="-128"/>
              </a:rPr>
              <a:t>merkittäviä</a:t>
            </a:r>
            <a:r>
              <a:rPr lang="en-GB" noProof="0" dirty="0">
                <a:latin typeface="Verdana"/>
                <a:cs typeface="ＭＳ Ｐゴシック" pitchFamily="-111" charset="-128"/>
              </a:rPr>
              <a:t> </a:t>
            </a:r>
            <a:r>
              <a:rPr lang="en-GB" noProof="0" dirty="0" err="1">
                <a:latin typeface="Verdana"/>
                <a:cs typeface="ＭＳ Ｐゴシック" pitchFamily="-111" charset="-128"/>
              </a:rPr>
              <a:t>kampanjoita</a:t>
            </a:r>
            <a:r>
              <a:rPr lang="en-GB" noProof="0" dirty="0">
                <a:latin typeface="Verdana"/>
                <a:cs typeface="ＭＳ Ｐゴシック" pitchFamily="-111" charset="-128"/>
              </a:rPr>
              <a:t> (</a:t>
            </a:r>
            <a:r>
              <a:rPr lang="en-GB" i="1" noProof="0" dirty="0" err="1">
                <a:latin typeface="Verdana"/>
                <a:cs typeface="ＭＳ Ｐゴシック" pitchFamily="-111" charset="-128"/>
              </a:rPr>
              <a:t>Päivitä</a:t>
            </a:r>
            <a:r>
              <a:rPr lang="en-GB" i="1" noProof="0" dirty="0">
                <a:latin typeface="Verdana"/>
                <a:cs typeface="ＭＳ Ｐゴシック" pitchFamily="-111" charset="-128"/>
              </a:rPr>
              <a:t> </a:t>
            </a:r>
            <a:r>
              <a:rPr lang="en-GB" i="1" noProof="0" dirty="0" err="1">
                <a:latin typeface="Verdana"/>
                <a:cs typeface="ＭＳ Ｐゴシック" pitchFamily="-111" charset="-128"/>
              </a:rPr>
              <a:t>maaseutusi</a:t>
            </a:r>
            <a:r>
              <a:rPr lang="en-GB" noProof="0" dirty="0">
                <a:latin typeface="Verdana"/>
                <a:cs typeface="ＭＳ Ｐゴシック" pitchFamily="-111" charset="-128"/>
              </a:rPr>
              <a:t> </a:t>
            </a:r>
            <a:r>
              <a:rPr lang="en-GB" noProof="0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noProof="0" dirty="0">
                <a:latin typeface="Verdana"/>
                <a:cs typeface="ＭＳ Ｐゴシック" pitchFamily="-111" charset="-128"/>
              </a:rPr>
              <a:t> </a:t>
            </a:r>
            <a:r>
              <a:rPr lang="en-GB" i="1" noProof="0" dirty="0" err="1">
                <a:latin typeface="Verdana"/>
                <a:cs typeface="ＭＳ Ｐゴシック" pitchFamily="-111" charset="-128"/>
              </a:rPr>
              <a:t>Mahdollisuuksien</a:t>
            </a:r>
            <a:r>
              <a:rPr lang="en-GB" i="1" noProof="0" dirty="0">
                <a:latin typeface="Verdana"/>
                <a:cs typeface="ＭＳ Ｐゴシック" pitchFamily="-111" charset="-128"/>
              </a:rPr>
              <a:t> </a:t>
            </a:r>
            <a:r>
              <a:rPr lang="en-GB" i="1" noProof="0" dirty="0" err="1">
                <a:latin typeface="Verdana"/>
                <a:cs typeface="ＭＳ Ｐゴシック" pitchFamily="-111" charset="-128"/>
              </a:rPr>
              <a:t>maa</a:t>
            </a:r>
            <a:r>
              <a:rPr lang="en-GB" noProof="0" dirty="0">
                <a:latin typeface="Verdana"/>
                <a:cs typeface="ＭＳ Ｐゴシック" pitchFamily="-111" charset="-128"/>
              </a:rPr>
              <a:t>) </a:t>
            </a: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noProof="0" dirty="0" err="1">
                <a:latin typeface="Verdana"/>
                <a:cs typeface="ＭＳ Ｐゴシック" pitchFamily="-111" charset="-128"/>
              </a:rPr>
              <a:t>Viestinnässä</a:t>
            </a:r>
            <a:r>
              <a:rPr lang="en-GB" noProof="0" dirty="0">
                <a:latin typeface="Verdana"/>
                <a:cs typeface="ＭＳ Ｐゴシック" pitchFamily="-111" charset="-128"/>
              </a:rPr>
              <a:t> on </a:t>
            </a:r>
            <a:r>
              <a:rPr lang="en-GB" noProof="0" dirty="0" err="1">
                <a:latin typeface="Verdana"/>
                <a:cs typeface="ＭＳ Ｐゴシック" pitchFamily="-111" charset="-128"/>
              </a:rPr>
              <a:t>panostettu</a:t>
            </a:r>
            <a:r>
              <a:rPr lang="en-GB" noProof="0" dirty="0">
                <a:latin typeface="Verdana"/>
                <a:cs typeface="ＭＳ Ｐゴシック" pitchFamily="-111" charset="-128"/>
              </a:rPr>
              <a:t> </a:t>
            </a:r>
            <a:r>
              <a:rPr lang="en-GB" noProof="0" dirty="0" err="1">
                <a:latin typeface="Verdana"/>
                <a:cs typeface="ＭＳ Ｐゴシック" pitchFamily="-111" charset="-128"/>
              </a:rPr>
              <a:t>sosiaalisen</a:t>
            </a:r>
            <a:r>
              <a:rPr lang="en-GB" noProof="0" dirty="0">
                <a:latin typeface="Verdana"/>
                <a:cs typeface="ＭＳ Ｐゴシック" pitchFamily="-111" charset="-128"/>
              </a:rPr>
              <a:t> median </a:t>
            </a:r>
            <a:r>
              <a:rPr lang="en-GB" noProof="0" dirty="0" err="1">
                <a:latin typeface="Verdana"/>
                <a:cs typeface="ＭＳ Ｐゴシック" pitchFamily="-111" charset="-128"/>
              </a:rPr>
              <a:t>hyödyntämiseen</a:t>
            </a:r>
            <a:r>
              <a:rPr lang="en-GB" noProof="0" dirty="0">
                <a:latin typeface="Verdana"/>
                <a:cs typeface="ＭＳ Ｐゴシック" pitchFamily="-111" charset="-128"/>
              </a:rPr>
              <a:t> </a:t>
            </a:r>
            <a:r>
              <a:rPr lang="en-GB" noProof="0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noProof="0" dirty="0">
                <a:latin typeface="Verdana"/>
                <a:cs typeface="ＭＳ Ｐゴシック" pitchFamily="-111" charset="-128"/>
              </a:rPr>
              <a:t> maaseutu.fi-</a:t>
            </a:r>
            <a:r>
              <a:rPr lang="en-GB" noProof="0" dirty="0" err="1">
                <a:latin typeface="Verdana"/>
                <a:cs typeface="ＭＳ Ｐゴシック" pitchFamily="-111" charset="-128"/>
              </a:rPr>
              <a:t>sivusto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uudistettu</a:t>
            </a:r>
            <a:r>
              <a:rPr lang="en-GB" dirty="0">
                <a:latin typeface="Verdana"/>
                <a:cs typeface="ＭＳ Ｐゴシック" pitchFamily="-111" charset="-128"/>
              </a:rPr>
              <a:t>; </a:t>
            </a:r>
            <a:r>
              <a:rPr lang="en-GB" dirty="0" err="1">
                <a:latin typeface="Verdana"/>
                <a:cs typeface="ＭＳ Ｐゴシック" pitchFamily="-111" charset="-128"/>
              </a:rPr>
              <a:t>arvioinnin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yhteydessä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viestinnän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kuvattu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terävöityneen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ammattimaistuneen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Teemaryhmien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toiminta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tuottanut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medianäkyvyyttä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suoraan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kohderyhmiä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kiinnostavissa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teemoissa</a:t>
            </a:r>
            <a:r>
              <a:rPr lang="en-GB" dirty="0">
                <a:latin typeface="Verdana"/>
                <a:cs typeface="ＭＳ Ｐゴシック" pitchFamily="-111" charset="-128"/>
              </a:rPr>
              <a:t> (</a:t>
            </a:r>
            <a:r>
              <a:rPr lang="en-GB" dirty="0" err="1">
                <a:latin typeface="Verdana"/>
                <a:cs typeface="ＭＳ Ｐゴシック" pitchFamily="-111" charset="-128"/>
              </a:rPr>
              <a:t>esim</a:t>
            </a:r>
            <a:r>
              <a:rPr lang="en-GB" dirty="0">
                <a:latin typeface="Verdana"/>
                <a:cs typeface="ＭＳ Ｐゴシック" pitchFamily="-111" charset="-128"/>
              </a:rPr>
              <a:t>. </a:t>
            </a:r>
            <a:r>
              <a:rPr lang="en-GB" dirty="0" err="1">
                <a:latin typeface="Verdana"/>
                <a:cs typeface="ＭＳ Ｐゴシック" pitchFamily="-111" charset="-128"/>
              </a:rPr>
              <a:t>yrittäjyys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sekä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työhyvinvointi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jaksaminen</a:t>
            </a:r>
            <a:r>
              <a:rPr lang="en-GB" dirty="0">
                <a:latin typeface="Verdana"/>
                <a:cs typeface="ＭＳ Ｐゴシック" pitchFamily="-111" charset="-128"/>
              </a:rPr>
              <a:t>)</a:t>
            </a: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Valtakunnallinen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viestintäverkosto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kattaa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koko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Suomen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ja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on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näin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koonnut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yhteen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merkittävän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viestintäresurssin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,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jonka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kautta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on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mahdollista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kohdentaa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viestejä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sekä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kehittämisohjelman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mahdollisuuksista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että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sen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tuloksista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805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err="1"/>
              <a:t>Tavoitteiden</a:t>
            </a:r>
            <a:r>
              <a:rPr lang="en-GB" sz="1600" dirty="0"/>
              <a:t> </a:t>
            </a:r>
            <a:r>
              <a:rPr lang="en-GB" sz="1600" dirty="0" err="1"/>
              <a:t>toteutuminen</a:t>
            </a:r>
            <a:br>
              <a:rPr lang="en-GB" dirty="0"/>
            </a:br>
            <a:r>
              <a:rPr lang="fi-FI" dirty="0"/>
              <a:t>Tieto toiminnan tuloksista välittyy toimijoiden kesken ja suurelle yleisölle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766614" y="1845618"/>
            <a:ext cx="1072919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Kattava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ja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hyvin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resursoitu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dirty="0">
                <a:latin typeface="Verdana"/>
                <a:cs typeface="ＭＳ Ｐゴシック" pitchFamily="-111" charset="-128"/>
              </a:rPr>
              <a:t>v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iestintäverkosto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luo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mahdollisuuksia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välittää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viestiä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kehittämisohjelman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tuloksista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valtakunnallisesti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ja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alueellisesti</a:t>
            </a:r>
            <a:endParaRPr kumimoji="0" lang="en-GB" sz="1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  <a:p>
            <a:pPr marL="730239" lvl="1" indent="-285750" defTabSz="457200" eaLnBrk="0" hangingPunct="0">
              <a:lnSpc>
                <a:spcPts val="2163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GB" sz="1600" i="1" baseline="0" dirty="0" err="1">
                <a:latin typeface="Verdana"/>
                <a:cs typeface="ＭＳ Ｐゴシック" pitchFamily="-111" charset="-128"/>
              </a:rPr>
              <a:t>Toiminnan</a:t>
            </a:r>
            <a:r>
              <a:rPr lang="en-GB" sz="1600" i="1" baseline="0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baseline="0" dirty="0" err="1">
                <a:latin typeface="Verdana"/>
                <a:cs typeface="ＭＳ Ｐゴシック" pitchFamily="-111" charset="-128"/>
              </a:rPr>
              <a:t>puitteissa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on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toteutettu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suurelle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yleisölle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suunnattu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lanseerauskampanja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erilaisia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hyviä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käytäntöjä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jaetaan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säännöllisesti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verkkosivuilla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sosiaalisessa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mediassa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Maaseudun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kehittämisohjelman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tunnettavuudesta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toteutettu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tutkimus</a:t>
            </a:r>
            <a:r>
              <a:rPr lang="en-GB" dirty="0">
                <a:latin typeface="Verdana"/>
                <a:cs typeface="ＭＳ Ｐゴシック" pitchFamily="-111" charset="-128"/>
              </a:rPr>
              <a:t>, </a:t>
            </a:r>
            <a:r>
              <a:rPr lang="en-GB" dirty="0" err="1">
                <a:latin typeface="Verdana"/>
                <a:cs typeface="ＭＳ Ｐゴシック" pitchFamily="-111" charset="-128"/>
              </a:rPr>
              <a:t>jonka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mukaan</a:t>
            </a:r>
            <a:r>
              <a:rPr lang="en-GB" dirty="0">
                <a:latin typeface="Verdana"/>
                <a:cs typeface="ＭＳ Ｐゴシック" pitchFamily="-111" charset="-128"/>
              </a:rPr>
              <a:t> 65 % 18 – 69 –</a:t>
            </a:r>
            <a:r>
              <a:rPr lang="en-GB" dirty="0" err="1">
                <a:latin typeface="Verdana"/>
                <a:cs typeface="ＭＳ Ｐゴシック" pitchFamily="-111" charset="-128"/>
              </a:rPr>
              <a:t>vuotiaista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suomalaisista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ei</a:t>
            </a:r>
            <a:r>
              <a:rPr lang="en-GB" dirty="0">
                <a:latin typeface="Verdana"/>
                <a:cs typeface="ＭＳ Ｐゴシック" pitchFamily="-111" charset="-128"/>
              </a:rPr>
              <a:t> ole </a:t>
            </a:r>
            <a:r>
              <a:rPr lang="en-GB" dirty="0" err="1">
                <a:latin typeface="Verdana"/>
                <a:cs typeface="ＭＳ Ｐゴシック" pitchFamily="-111" charset="-128"/>
              </a:rPr>
              <a:t>ollut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tietoinen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EU:n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maaseuturahoituksen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mahdollisuuksista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730239" lvl="1" indent="-285750" defTabSz="457200" eaLnBrk="0" hangingPunct="0">
              <a:lnSpc>
                <a:spcPts val="2163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GB" sz="1600" i="1" dirty="0" err="1">
                <a:latin typeface="Verdana"/>
                <a:cs typeface="ＭＳ Ｐゴシック" pitchFamily="-111" charset="-128"/>
              </a:rPr>
              <a:t>Kehittämisohjelman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yksityiskohtien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sijaan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tärkeämpänä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nähdään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positiivisen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mielikuvan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välittäminen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maaseudun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mahdollisuuksista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ratkaista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aikamme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ongelmia</a:t>
            </a:r>
            <a:endParaRPr lang="en-GB" sz="1600" i="1" dirty="0">
              <a:latin typeface="Verdana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Viestinnän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sanottu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kehittyneen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nykyisellä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ohjelmakaudella</a:t>
            </a:r>
            <a:r>
              <a:rPr lang="en-GB" dirty="0">
                <a:latin typeface="Verdana"/>
                <a:cs typeface="ＭＳ Ｐゴシック" pitchFamily="-111" charset="-128"/>
              </a:rPr>
              <a:t>. </a:t>
            </a:r>
            <a:r>
              <a:rPr lang="en-GB" dirty="0" err="1">
                <a:latin typeface="Verdana"/>
                <a:cs typeface="ＭＳ Ｐゴシック" pitchFamily="-111" charset="-128"/>
              </a:rPr>
              <a:t>Tästä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osoituksena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ovat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suunnitelmat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toteuttaa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viestinnästä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erillinen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arviointi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sekä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tunnettavuustutkimusten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säännöllinen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toteuttaminen</a:t>
            </a:r>
            <a:endParaRPr lang="en-GB" dirty="0">
              <a:latin typeface="Verdana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594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err="1"/>
              <a:t>Tavoitteiden</a:t>
            </a:r>
            <a:r>
              <a:rPr lang="en-GB" sz="1600" dirty="0"/>
              <a:t> </a:t>
            </a:r>
            <a:r>
              <a:rPr lang="en-GB" sz="1600" dirty="0" err="1"/>
              <a:t>toteutuminen</a:t>
            </a:r>
            <a:br>
              <a:rPr lang="en-GB" dirty="0"/>
            </a:br>
            <a:r>
              <a:rPr lang="en-GB" dirty="0" err="1"/>
              <a:t>Innovaatiot</a:t>
            </a:r>
            <a:r>
              <a:rPr lang="en-GB" dirty="0"/>
              <a:t> </a:t>
            </a:r>
            <a:r>
              <a:rPr lang="en-GB" dirty="0" err="1"/>
              <a:t>maaseudun</a:t>
            </a:r>
            <a:r>
              <a:rPr lang="en-GB" dirty="0"/>
              <a:t> </a:t>
            </a:r>
            <a:r>
              <a:rPr lang="en-GB" dirty="0" err="1"/>
              <a:t>elinkeinoissa</a:t>
            </a:r>
            <a:r>
              <a:rPr lang="en-GB" dirty="0"/>
              <a:t> </a:t>
            </a:r>
            <a:r>
              <a:rPr lang="en-GB" dirty="0" err="1"/>
              <a:t>lisääntyvät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550590" y="1413570"/>
            <a:ext cx="10945216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Innovaatioiden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leviämistä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maaseudun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elinkeinojen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uudistumista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koskeva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tavoite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erittäin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laaja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maaseutuverkostolla</a:t>
            </a:r>
            <a:r>
              <a:rPr lang="en-GB" dirty="0">
                <a:latin typeface="Verdana"/>
                <a:cs typeface="ＭＳ Ｐゴシック" pitchFamily="-111" charset="-128"/>
              </a:rPr>
              <a:t> on vain </a:t>
            </a:r>
            <a:r>
              <a:rPr lang="en-GB" dirty="0" err="1">
                <a:latin typeface="Verdana"/>
                <a:cs typeface="ＭＳ Ｐゴシック" pitchFamily="-111" charset="-128"/>
              </a:rPr>
              <a:t>hyvin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rajallinen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välillinen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mahdollisuus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vaikuttaa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sen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toteutumiseen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742939" lvl="1" indent="-285750" defTabSz="457200" eaLnBrk="0" hangingPunct="0">
              <a:lnSpc>
                <a:spcPts val="2163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GB" sz="1600" i="1" dirty="0" err="1">
                <a:latin typeface="Verdana"/>
                <a:cs typeface="ＭＳ Ｐゴシック" pitchFamily="-111" charset="-128"/>
              </a:rPr>
              <a:t>Sidosryhmät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eivät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osaa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ottaa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kantaa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tavoitteen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toteutumiseen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2857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Maaseutuverkoston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puitteissa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kuitenkin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järjestetty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innovaatioiden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kehittämiseen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elinkeinojen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uudistumiseen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kannustavia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puitteita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tilaisuuksia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742939" lvl="1" indent="-285750" defTabSz="457200" eaLnBrk="0" hangingPunct="0">
              <a:lnSpc>
                <a:spcPts val="2163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kumimoji="0" lang="en-GB" sz="1600" b="0" i="1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Maaseutuverkoston</a:t>
            </a:r>
            <a:r>
              <a:rPr kumimoji="0" lang="en-GB" sz="1600" b="0" i="1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sz="1600" b="0" i="1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avulla</a:t>
            </a:r>
            <a:r>
              <a:rPr kumimoji="0" lang="en-GB" sz="1600" b="0" i="1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on </a:t>
            </a:r>
            <a:r>
              <a:rPr kumimoji="0" lang="en-GB" sz="1600" b="0" i="1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organisoitu</a:t>
            </a:r>
            <a:r>
              <a:rPr kumimoji="0" lang="en-GB" sz="1600" b="0" i="1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EIP-</a:t>
            </a:r>
            <a:r>
              <a:rPr kumimoji="0" lang="en-GB" sz="1600" b="0" i="1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toimintaan</a:t>
            </a:r>
            <a:r>
              <a:rPr kumimoji="0" lang="en-GB" sz="1600" b="0" i="1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(European Innovation Partnership) </a:t>
            </a:r>
            <a:r>
              <a:rPr kumimoji="0" lang="en-GB" sz="1600" b="0" i="1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liittyvää</a:t>
            </a:r>
            <a:r>
              <a:rPr kumimoji="0" lang="en-GB" sz="1600" b="0" i="1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sz="1600" b="0" i="1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tiedotusta</a:t>
            </a:r>
            <a:r>
              <a:rPr kumimoji="0" lang="en-GB" sz="1600" b="0" i="1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sz="1600" b="0" i="1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ja</a:t>
            </a:r>
            <a:r>
              <a:rPr kumimoji="0" lang="en-GB" sz="1600" b="0" i="1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sz="1600" b="0" i="1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tilaisuuksia</a:t>
            </a:r>
            <a:endParaRPr kumimoji="0" lang="en-GB" sz="1600" b="0" i="1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cs typeface="ＭＳ Ｐゴシック" pitchFamily="-111" charset="-128"/>
            </a:endParaRPr>
          </a:p>
          <a:p>
            <a:pPr marL="742939" lvl="1" indent="-285750" defTabSz="457200" eaLnBrk="0" hangingPunct="0">
              <a:lnSpc>
                <a:spcPts val="2163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kumimoji="0" lang="en-GB" sz="1600" b="0" i="1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Palvelupaketeilla</a:t>
            </a:r>
            <a:r>
              <a:rPr kumimoji="0" lang="en-GB" sz="1600" b="0" i="1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sz="1600" b="0" i="1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mahdollistetaan</a:t>
            </a:r>
            <a:r>
              <a:rPr kumimoji="0" lang="en-GB" sz="1600" b="0" i="1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sz="1600" b="0" i="1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innovaatioleirin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sekä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koulutus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-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tutustumismatkojen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toteuttaminen</a:t>
            </a:r>
            <a:endParaRPr lang="en-GB" sz="1600" i="1" dirty="0">
              <a:latin typeface="Verdana"/>
              <a:cs typeface="ＭＳ Ｐゴシック" pitchFamily="-111" charset="-128"/>
            </a:endParaRPr>
          </a:p>
          <a:p>
            <a:pPr marL="742939" lvl="1" indent="-285750" defTabSz="457200" eaLnBrk="0" hangingPunct="0">
              <a:lnSpc>
                <a:spcPts val="2163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kumimoji="0" lang="en-GB" sz="1600" b="0" i="1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Maaseutuverkoston</a:t>
            </a:r>
            <a:r>
              <a:rPr kumimoji="0" lang="en-GB" sz="1600" b="0" i="1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sz="1600" b="0" i="1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yhteydessä</a:t>
            </a:r>
            <a:r>
              <a:rPr kumimoji="0" lang="en-GB" sz="1600" b="0" i="1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on </a:t>
            </a:r>
            <a:r>
              <a:rPr kumimoji="0" lang="en-GB" sz="1600" b="0" i="1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toiminut</a:t>
            </a:r>
            <a:r>
              <a:rPr kumimoji="0" lang="en-GB" sz="1600" b="0" i="1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sz="1600" b="0" i="1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Innovaatiot-teemaryhmä</a:t>
            </a:r>
            <a:endParaRPr kumimoji="0" lang="en-GB" sz="1600" b="0" i="1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cs typeface="ＭＳ Ｐゴシック" pitchFamily="-111" charset="-128"/>
            </a:endParaRPr>
          </a:p>
          <a:p>
            <a:pPr marL="742939" lvl="1" indent="-285750" defTabSz="457200" eaLnBrk="0" hangingPunct="0">
              <a:lnSpc>
                <a:spcPts val="2163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GB" sz="1600" i="1" dirty="0" err="1">
                <a:latin typeface="Verdana"/>
                <a:cs typeface="ＭＳ Ｐゴシック" pitchFamily="-111" charset="-128"/>
              </a:rPr>
              <a:t>Teemaryhmät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ovat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nostaneet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esiin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elinkeinojen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uudistumiseen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yrittäjyyteen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liittyviä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teemoja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endParaRPr kumimoji="0" lang="en-GB" sz="1600" b="0" i="1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93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742" y="2421682"/>
            <a:ext cx="8568952" cy="748800"/>
          </a:xfrm>
        </p:spPr>
        <p:txBody>
          <a:bodyPr/>
          <a:lstStyle/>
          <a:p>
            <a:r>
              <a:rPr lang="en-GB" sz="4000" dirty="0" err="1"/>
              <a:t>Näkemyksiä</a:t>
            </a:r>
            <a:r>
              <a:rPr lang="en-GB" sz="4000" dirty="0"/>
              <a:t> </a:t>
            </a:r>
            <a:r>
              <a:rPr lang="en-GB" sz="4000" dirty="0" err="1"/>
              <a:t>verkostotoiminnan</a:t>
            </a:r>
            <a:r>
              <a:rPr lang="en-GB" sz="4000" dirty="0"/>
              <a:t> </a:t>
            </a:r>
            <a:r>
              <a:rPr lang="en-GB" sz="4000" dirty="0" err="1"/>
              <a:t>kehittämisestä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7988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622" y="333450"/>
            <a:ext cx="8064896" cy="748800"/>
          </a:xfrm>
        </p:spPr>
        <p:txBody>
          <a:bodyPr/>
          <a:lstStyle/>
          <a:p>
            <a:r>
              <a:rPr lang="en-GB" sz="1600" dirty="0" err="1"/>
              <a:t>Näkemyksiä</a:t>
            </a:r>
            <a:r>
              <a:rPr lang="en-GB" sz="1600" dirty="0"/>
              <a:t> </a:t>
            </a:r>
            <a:r>
              <a:rPr lang="en-GB" sz="1600" dirty="0" err="1"/>
              <a:t>verkostotoiminnan</a:t>
            </a:r>
            <a:r>
              <a:rPr lang="en-GB" sz="1600" dirty="0"/>
              <a:t> </a:t>
            </a:r>
            <a:r>
              <a:rPr lang="en-GB" sz="1600" dirty="0" err="1"/>
              <a:t>kehittämisestä</a:t>
            </a:r>
            <a:br>
              <a:rPr lang="en-GB" dirty="0"/>
            </a:br>
            <a:r>
              <a:rPr lang="fi-FI" dirty="0"/>
              <a:t>Maaseutuverkosto toimii nyt paremmin </a:t>
            </a:r>
            <a:br>
              <a:rPr lang="fi-FI" dirty="0"/>
            </a:br>
            <a:r>
              <a:rPr lang="fi-FI" dirty="0"/>
              <a:t>kuin vuosina 2007 - 2013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055540"/>
              </p:ext>
            </p:extLst>
          </p:nvPr>
        </p:nvGraphicFramePr>
        <p:xfrm>
          <a:off x="1342678" y="1557586"/>
          <a:ext cx="7920880" cy="501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9263558" y="-13589"/>
            <a:ext cx="29268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/>
              <a:t>Ota kantaa seuraavaan väittämään: Maaseutuverkosto toimii nyt paremmin kuin ohjelmakaudella 2007 – 2013 (n = 108; mukana vain ne vastaajat, jotka kokivat pystyvänsä vertailemaan nykytilannetta edelliseen ohjelmakauteen)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2267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err="1"/>
              <a:t>Näkemyksiä</a:t>
            </a:r>
            <a:r>
              <a:rPr lang="en-GB" sz="1600" dirty="0"/>
              <a:t> </a:t>
            </a:r>
            <a:r>
              <a:rPr lang="en-GB" sz="1600" dirty="0" err="1"/>
              <a:t>verkostotoiminnan</a:t>
            </a:r>
            <a:r>
              <a:rPr lang="en-GB" sz="1600" dirty="0"/>
              <a:t> </a:t>
            </a:r>
            <a:r>
              <a:rPr lang="en-GB" sz="1600" dirty="0" err="1"/>
              <a:t>kehittämisestä</a:t>
            </a:r>
            <a:br>
              <a:rPr lang="en-GB" dirty="0"/>
            </a:br>
            <a:r>
              <a:rPr lang="en-GB" dirty="0" err="1"/>
              <a:t>perustelut</a:t>
            </a:r>
            <a:r>
              <a:rPr lang="en-GB" dirty="0"/>
              <a:t>: </a:t>
            </a:r>
            <a:r>
              <a:rPr lang="fi-FI" dirty="0"/>
              <a:t>Maaseutuverkosto toimii nyt </a:t>
            </a:r>
            <a:br>
              <a:rPr lang="fi-FI" dirty="0"/>
            </a:br>
            <a:r>
              <a:rPr lang="fi-FI" dirty="0"/>
              <a:t>paremmin kuin vuosina 2007 - 2013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79079" y="2352625"/>
            <a:ext cx="5256584" cy="30264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600" b="1" i="1" u="sng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Jokseenkin</a:t>
            </a:r>
            <a:r>
              <a:rPr kumimoji="0" lang="en-GB" sz="1600" b="1" i="1" u="sng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tai </a:t>
            </a:r>
            <a:r>
              <a:rPr kumimoji="0" lang="en-GB" sz="1600" b="1" i="1" u="sng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täysin</a:t>
            </a:r>
            <a:r>
              <a:rPr kumimoji="0" lang="en-GB" sz="1600" b="1" i="1" u="sng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sz="1600" b="1" i="1" u="sng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samaa</a:t>
            </a:r>
            <a:r>
              <a:rPr kumimoji="0" lang="en-GB" sz="1600" b="1" i="1" u="sng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sz="1600" b="1" i="1" u="sng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mieltä</a:t>
            </a:r>
            <a:r>
              <a:rPr kumimoji="0" lang="en-GB" sz="1600" b="1" i="1" u="sng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:</a:t>
            </a:r>
          </a:p>
          <a:p>
            <a:pPr marL="2857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Verkoston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näkyvyys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lisääntynyt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2857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Viestintää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toteutetaan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aikaisempaa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paremmin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2857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Vakiintuneempi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toimintaa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näkyy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konkreettisena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yhteistyönä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2857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Palvelupaketit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ovat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olleet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onnistunut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työkalu</a:t>
            </a:r>
            <a:endParaRPr lang="en-GB" dirty="0">
              <a:latin typeface="Verdana"/>
              <a:cs typeface="ＭＳ Ｐゴシック" pitchFamily="-111" charset="-128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530515" y="2493689"/>
            <a:ext cx="5256584" cy="27443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600" b="1" i="1" u="sng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Ei</a:t>
            </a:r>
            <a:r>
              <a:rPr kumimoji="0" lang="en-GB" sz="1600" b="1" i="1" u="sng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sz="1600" b="1" i="1" u="sng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samaa</a:t>
            </a:r>
            <a:r>
              <a:rPr kumimoji="0" lang="en-GB" sz="1600" b="1" i="1" u="sng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sz="1600" b="1" i="1" u="sng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eikä</a:t>
            </a:r>
            <a:r>
              <a:rPr kumimoji="0" lang="en-GB" sz="1600" b="1" i="1" u="sng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sz="1600" b="1" i="1" u="sng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eri</a:t>
            </a:r>
            <a:r>
              <a:rPr kumimoji="0" lang="en-GB" sz="1600" b="1" i="1" u="sng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sz="1600" b="1" i="1" u="sng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mieltä</a:t>
            </a:r>
            <a:r>
              <a:rPr lang="en-GB" sz="1600" b="1" i="1" u="sng" dirty="0">
                <a:latin typeface="Verdana"/>
                <a:cs typeface="ＭＳ Ｐゴシック" pitchFamily="-111" charset="-128"/>
              </a:rPr>
              <a:t> tai</a:t>
            </a:r>
            <a:r>
              <a:rPr kumimoji="0" lang="en-GB" sz="1600" b="1" i="1" u="sng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sz="1600" b="1" i="1" u="sng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eri</a:t>
            </a:r>
            <a:r>
              <a:rPr kumimoji="0" lang="en-GB" sz="1600" b="1" i="1" u="sng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sz="1600" b="1" i="1" u="sng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mieltä</a:t>
            </a:r>
            <a:r>
              <a:rPr kumimoji="0" lang="en-GB" sz="1600" b="1" i="1" u="sng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:</a:t>
            </a:r>
          </a:p>
          <a:p>
            <a:pPr marL="2857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Toiminta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ollut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laadukasta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molemmilla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ohjelmakausilla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2857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Toiminnassa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ei</a:t>
            </a:r>
            <a:r>
              <a:rPr lang="en-GB" dirty="0">
                <a:latin typeface="Verdana"/>
                <a:cs typeface="ＭＳ Ｐゴシック" pitchFamily="-111" charset="-128"/>
              </a:rPr>
              <a:t> ole </a:t>
            </a:r>
            <a:r>
              <a:rPr lang="en-GB" dirty="0" err="1">
                <a:latin typeface="Verdana"/>
                <a:cs typeface="ＭＳ Ｐゴシック" pitchFamily="-111" charset="-128"/>
              </a:rPr>
              <a:t>näkynyt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selkeää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kehitystä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</a:p>
          <a:p>
            <a:pPr marL="2857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Toiminta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ollut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liian</a:t>
            </a:r>
            <a:r>
              <a:rPr lang="en-GB" dirty="0">
                <a:latin typeface="Verdana"/>
                <a:cs typeface="ＭＳ Ｐゴシック" pitchFamily="-111" charset="-128"/>
              </a:rPr>
              <a:t> Leader-</a:t>
            </a:r>
            <a:r>
              <a:rPr lang="en-GB" dirty="0" err="1">
                <a:latin typeface="Verdana"/>
                <a:cs typeface="ＭＳ Ｐゴシック" pitchFamily="-111" charset="-128"/>
              </a:rPr>
              <a:t>keskeistä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2857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Toimintaa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leimannut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kiire</a:t>
            </a:r>
            <a:endParaRPr lang="en-GB" dirty="0">
              <a:latin typeface="Verdana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703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7" y="452543"/>
            <a:ext cx="8374623" cy="748800"/>
          </a:xfrm>
        </p:spPr>
        <p:txBody>
          <a:bodyPr/>
          <a:lstStyle/>
          <a:p>
            <a:r>
              <a:rPr lang="en-GB" sz="1600" dirty="0" err="1"/>
              <a:t>Näkemyksiä</a:t>
            </a:r>
            <a:r>
              <a:rPr lang="en-GB" sz="1600" dirty="0"/>
              <a:t> </a:t>
            </a:r>
            <a:r>
              <a:rPr lang="en-GB" sz="1600" dirty="0" err="1"/>
              <a:t>verkostotoiminnan</a:t>
            </a:r>
            <a:r>
              <a:rPr lang="en-GB" sz="1600" dirty="0"/>
              <a:t> </a:t>
            </a:r>
            <a:r>
              <a:rPr lang="en-GB" sz="1600" dirty="0" err="1"/>
              <a:t>kehittämisestä</a:t>
            </a:r>
            <a:br>
              <a:rPr lang="en-GB" dirty="0"/>
            </a:br>
            <a:r>
              <a:rPr lang="en-GB" dirty="0" err="1"/>
              <a:t>Sidosryhmien</a:t>
            </a:r>
            <a:r>
              <a:rPr lang="en-GB" dirty="0"/>
              <a:t> </a:t>
            </a:r>
            <a:r>
              <a:rPr lang="en-GB" dirty="0" err="1"/>
              <a:t>näkemykset</a:t>
            </a:r>
            <a:r>
              <a:rPr lang="en-GB" dirty="0"/>
              <a:t> </a:t>
            </a:r>
            <a:br>
              <a:rPr lang="en-GB" dirty="0"/>
            </a:br>
            <a:r>
              <a:rPr lang="fi-FI" dirty="0" err="1"/>
              <a:t>Verkostopalvelut-yksikön</a:t>
            </a:r>
            <a:r>
              <a:rPr lang="fi-FI" dirty="0"/>
              <a:t> </a:t>
            </a:r>
            <a:r>
              <a:rPr lang="fi-FI" dirty="0" err="1"/>
              <a:t>toiminNasta</a:t>
            </a:r>
            <a:endParaRPr lang="fi-FI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539588"/>
              </p:ext>
            </p:extLst>
          </p:nvPr>
        </p:nvGraphicFramePr>
        <p:xfrm>
          <a:off x="1414686" y="1917626"/>
          <a:ext cx="820891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9191549" y="0"/>
            <a:ext cx="29988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/>
              <a:t>Vastaukset väittämään "Verkostopalvelut on onnistunut erinomaisesti työssään koordinoida ja aktivoida maaseutuverkoston toimintaa" (n = 120)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4485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err="1"/>
              <a:t>Näkemyksiä</a:t>
            </a:r>
            <a:r>
              <a:rPr lang="en-GB" sz="1600" dirty="0"/>
              <a:t> </a:t>
            </a:r>
            <a:r>
              <a:rPr lang="en-GB" sz="1600" dirty="0" err="1"/>
              <a:t>verkostotoiminnan</a:t>
            </a:r>
            <a:r>
              <a:rPr lang="en-GB" sz="1600" dirty="0"/>
              <a:t> </a:t>
            </a:r>
            <a:r>
              <a:rPr lang="en-GB" sz="1600" dirty="0" err="1"/>
              <a:t>kehittämisestä</a:t>
            </a:r>
            <a:br>
              <a:rPr lang="en-GB" dirty="0"/>
            </a:br>
            <a:r>
              <a:rPr lang="fi-FI" dirty="0"/>
              <a:t>Sidosryhmien kehittämistoiveita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782464" y="1485578"/>
            <a:ext cx="10425310" cy="462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Alueellisuuden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vahvempi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painottaminen</a:t>
            </a:r>
            <a:r>
              <a:rPr lang="en-GB" dirty="0">
                <a:latin typeface="Verdana"/>
                <a:cs typeface="ＭＳ Ｐゴシック" pitchFamily="-111" charset="-128"/>
              </a:rPr>
              <a:t> – </a:t>
            </a:r>
            <a:r>
              <a:rPr lang="en-GB" dirty="0" err="1">
                <a:latin typeface="Verdana"/>
                <a:cs typeface="ＭＳ Ｐゴシック" pitchFamily="-111" charset="-128"/>
              </a:rPr>
              <a:t>Verkostopalvelut-yksikölle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suurempi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vastuu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alueellisten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tilaisuuksien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järjestämisestä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alueellisen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yhteistyön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rakentamisesta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730239" lvl="1" indent="-285750" defTabSz="457200" eaLnBrk="0" hangingPunct="0">
              <a:lnSpc>
                <a:spcPts val="2163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GB" sz="1600" i="1" dirty="0">
                <a:latin typeface="Verdana"/>
                <a:cs typeface="ＭＳ Ｐゴシック" pitchFamily="-111" charset="-128"/>
              </a:rPr>
              <a:t>Leader-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ryhmät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korostavat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alueille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jalkautuvan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toiminnan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tarvettava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.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Toiminnan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tulisi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tukea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paikallista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työtä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kannustaa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ruohonjuuritason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toimijoita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mukaan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verkostoon</a:t>
            </a:r>
            <a:endParaRPr lang="en-GB" sz="1600" i="1" dirty="0">
              <a:latin typeface="Verdana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>
                <a:latin typeface="Verdana"/>
                <a:cs typeface="ＭＳ Ｐゴシック" pitchFamily="-111" charset="-128"/>
              </a:rPr>
              <a:t>Leader-</a:t>
            </a:r>
            <a:r>
              <a:rPr lang="en-GB" dirty="0" err="1">
                <a:latin typeface="Verdana"/>
                <a:cs typeface="ＭＳ Ｐゴシック" pitchFamily="-111" charset="-128"/>
              </a:rPr>
              <a:t>ryhmät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korostavat</a:t>
            </a:r>
            <a:r>
              <a:rPr lang="en-GB" dirty="0">
                <a:latin typeface="Verdana"/>
                <a:cs typeface="ＭＳ Ｐゴシック" pitchFamily="-111" charset="-128"/>
              </a:rPr>
              <a:t> Ely-</a:t>
            </a:r>
            <a:r>
              <a:rPr lang="en-GB" dirty="0" err="1">
                <a:latin typeface="Verdana"/>
                <a:cs typeface="ＭＳ Ｐゴシック" pitchFamily="-111" charset="-128"/>
              </a:rPr>
              <a:t>keskuksia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enemmän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viestinnällisen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tarvetta</a:t>
            </a:r>
            <a:r>
              <a:rPr lang="en-GB" dirty="0">
                <a:latin typeface="Verdana"/>
                <a:cs typeface="ＭＳ Ｐゴシック" pitchFamily="-111" charset="-128"/>
              </a:rPr>
              <a:t>. </a:t>
            </a:r>
            <a:r>
              <a:rPr lang="en-GB" dirty="0" err="1">
                <a:latin typeface="Verdana"/>
                <a:cs typeface="ＭＳ Ｐゴシック" pitchFamily="-111" charset="-128"/>
              </a:rPr>
              <a:t>Vastauksissa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korostuvat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sekä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konkreettiset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materiaalit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että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toive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suurelle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yleisölle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suunnatusta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viestistä</a:t>
            </a:r>
            <a:r>
              <a:rPr lang="en-GB" dirty="0">
                <a:latin typeface="Verdana"/>
                <a:cs typeface="ＭＳ Ｐゴシック" pitchFamily="-111" charset="-128"/>
              </a:rPr>
              <a:t>, </a:t>
            </a:r>
            <a:r>
              <a:rPr lang="en-GB" dirty="0" err="1">
                <a:latin typeface="Verdana"/>
                <a:cs typeface="ＭＳ Ｐゴシック" pitchFamily="-111" charset="-128"/>
              </a:rPr>
              <a:t>joka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tukisi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positiivista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mielikuvaa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maaseudusta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Aktiivisempi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rooli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suhteessa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maakuntauudistukseen</a:t>
            </a:r>
            <a:r>
              <a:rPr lang="en-GB" dirty="0">
                <a:latin typeface="Verdana"/>
                <a:cs typeface="ＭＳ Ｐゴシック" pitchFamily="-111" charset="-128"/>
              </a:rPr>
              <a:t> (</a:t>
            </a:r>
            <a:r>
              <a:rPr lang="en-GB" dirty="0" err="1">
                <a:latin typeface="Verdana"/>
                <a:cs typeface="ＭＳ Ｐゴシック" pitchFamily="-111" charset="-128"/>
              </a:rPr>
              <a:t>maakunnallisen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ylimaakunnallisen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yhteistyön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kehittäminen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tilanteessa</a:t>
            </a:r>
            <a:r>
              <a:rPr lang="en-GB" dirty="0">
                <a:latin typeface="Verdana"/>
                <a:cs typeface="ＭＳ Ｐゴシック" pitchFamily="-111" charset="-128"/>
              </a:rPr>
              <a:t>, </a:t>
            </a:r>
            <a:r>
              <a:rPr lang="en-GB" dirty="0" err="1">
                <a:latin typeface="Verdana"/>
                <a:cs typeface="ＭＳ Ｐゴシック" pitchFamily="-111" charset="-128"/>
              </a:rPr>
              <a:t>jossa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pelätään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teeman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resurssien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vähenevän</a:t>
            </a:r>
            <a:r>
              <a:rPr lang="en-GB" dirty="0">
                <a:latin typeface="Verdana"/>
                <a:cs typeface="ＭＳ Ｐゴシック" pitchFamily="-111" charset="-128"/>
              </a:rPr>
              <a:t>)</a:t>
            </a: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Jonkin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verran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koetaan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tarvetta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maaseutuverkoston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roolin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kirkastamiselle</a:t>
            </a:r>
            <a:r>
              <a:rPr lang="en-GB" dirty="0">
                <a:latin typeface="Verdana"/>
                <a:cs typeface="ＭＳ Ｐゴシック" pitchFamily="-111" charset="-128"/>
              </a:rPr>
              <a:t>; </a:t>
            </a:r>
            <a:r>
              <a:rPr lang="en-GB" dirty="0" err="1">
                <a:latin typeface="Verdana"/>
                <a:cs typeface="ＭＳ Ｐゴシック" pitchFamily="-111" charset="-128"/>
              </a:rPr>
              <a:t>vastauksissa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maaseutuverkosto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typistyy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tarkoittamaan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verkostopalvelut-yksikköä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endParaRPr kumimoji="0" lang="en-GB" sz="1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98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742" y="2853730"/>
            <a:ext cx="8568952" cy="748800"/>
          </a:xfrm>
        </p:spPr>
        <p:txBody>
          <a:bodyPr/>
          <a:lstStyle/>
          <a:p>
            <a:r>
              <a:rPr lang="en-GB" sz="4000" dirty="0" err="1"/>
              <a:t>Kehittämisehdotukset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04919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err="1"/>
              <a:t>Kehittämisehdotukset</a:t>
            </a:r>
            <a:br>
              <a:rPr lang="en-GB" dirty="0"/>
            </a:br>
            <a:br>
              <a:rPr lang="en-GB" dirty="0"/>
            </a:br>
            <a:r>
              <a:rPr lang="fi-FI" dirty="0"/>
              <a:t>Teemaryhmien toimintaa ja palvelupakettien kehittämistä tulee edelleen jatkaa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83514" y="2133650"/>
            <a:ext cx="11161240" cy="36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Palvelupaketit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auttavat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järjestämään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alueellisesti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relevanttia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fokusoitunutta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toimintaa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tavalla</a:t>
            </a:r>
            <a:r>
              <a:rPr lang="en-GB" dirty="0">
                <a:latin typeface="Verdana"/>
                <a:cs typeface="ＭＳ Ｐゴシック" pitchFamily="-111" charset="-128"/>
              </a:rPr>
              <a:t>, </a:t>
            </a:r>
            <a:r>
              <a:rPr lang="en-GB" dirty="0" err="1">
                <a:latin typeface="Verdana"/>
                <a:cs typeface="ＭＳ Ｐゴシック" pitchFamily="-111" charset="-128"/>
              </a:rPr>
              <a:t>joka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helpottaa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verkostopalvelut-yksikön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työtaakkaa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Palvelupakettien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osalta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ratkaistava</a:t>
            </a:r>
            <a:r>
              <a:rPr lang="en-GB" dirty="0">
                <a:latin typeface="Verdana"/>
                <a:cs typeface="ＭＳ Ｐゴシック" pitchFamily="-111" charset="-128"/>
              </a:rPr>
              <a:t>, </a:t>
            </a:r>
            <a:r>
              <a:rPr lang="en-GB" dirty="0" err="1">
                <a:latin typeface="Verdana"/>
                <a:cs typeface="ＭＳ Ｐゴシック" pitchFamily="-111" charset="-128"/>
              </a:rPr>
              <a:t>miten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toimintaa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voidaan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kehittämisohjelman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puitteissa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jatkaa</a:t>
            </a:r>
            <a:r>
              <a:rPr lang="en-GB" dirty="0">
                <a:latin typeface="Verdana"/>
                <a:cs typeface="ＭＳ Ｐゴシック" pitchFamily="-111" charset="-128"/>
              </a:rPr>
              <a:t>. </a:t>
            </a:r>
            <a:r>
              <a:rPr lang="en-GB" dirty="0" err="1">
                <a:latin typeface="Verdana"/>
                <a:cs typeface="ＭＳ Ｐゴシック" pitchFamily="-111" charset="-128"/>
              </a:rPr>
              <a:t>Tämän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jälkeen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mahdollisuutta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hyvä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markkinoida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aktiivisesti</a:t>
            </a:r>
            <a:r>
              <a:rPr lang="en-GB" dirty="0">
                <a:latin typeface="Verdana"/>
                <a:cs typeface="ＭＳ Ｐゴシック" pitchFamily="-111" charset="-128"/>
              </a:rPr>
              <a:t>. </a:t>
            </a:r>
            <a:r>
              <a:rPr lang="en-GB" dirty="0" err="1">
                <a:latin typeface="Verdana"/>
                <a:cs typeface="ＭＳ Ｐゴシック" pitchFamily="-111" charset="-128"/>
              </a:rPr>
              <a:t>Palvelupaketti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työkalu</a:t>
            </a:r>
            <a:r>
              <a:rPr lang="en-GB" dirty="0">
                <a:latin typeface="Verdana"/>
                <a:cs typeface="ＭＳ Ｐゴシック" pitchFamily="-111" charset="-128"/>
              </a:rPr>
              <a:t>, </a:t>
            </a:r>
            <a:r>
              <a:rPr lang="en-GB" dirty="0" err="1">
                <a:latin typeface="Verdana"/>
                <a:cs typeface="ＭＳ Ｐゴシック" pitchFamily="-111" charset="-128"/>
              </a:rPr>
              <a:t>joka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voi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tukea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monenlaisten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teemojen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edistämistä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Teemaryhmät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ovat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onnistuneet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laajentamaan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verkostossa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käsiteltävien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teemojen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määrää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sitouttaneet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työhön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innostuneita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aktiiveja</a:t>
            </a:r>
            <a:r>
              <a:rPr lang="en-GB" dirty="0">
                <a:latin typeface="Verdana"/>
                <a:cs typeface="ＭＳ Ｐゴシック" pitchFamily="-111" charset="-128"/>
              </a:rPr>
              <a:t>, </a:t>
            </a:r>
            <a:r>
              <a:rPr lang="en-GB" dirty="0" err="1">
                <a:latin typeface="Verdana"/>
                <a:cs typeface="ＭＳ Ｐゴシック" pitchFamily="-111" charset="-128"/>
              </a:rPr>
              <a:t>joilla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mahdollisuus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vaikuttaa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teemoihin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myös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muiden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töidensä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kautta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Teemaryhmiä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kannattaa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perustaa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lisää</a:t>
            </a:r>
            <a:r>
              <a:rPr lang="en-GB" dirty="0">
                <a:latin typeface="Verdana"/>
                <a:cs typeface="ＭＳ Ｐゴシック" pitchFamily="-111" charset="-128"/>
              </a:rPr>
              <a:t>. Ne </a:t>
            </a:r>
            <a:r>
              <a:rPr lang="en-GB" dirty="0" err="1">
                <a:latin typeface="Verdana"/>
                <a:cs typeface="ＭＳ Ｐゴシック" pitchFamily="-111" charset="-128"/>
              </a:rPr>
              <a:t>voivat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poiketa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muodoltaan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toimintatavoiltaan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toisistaan</a:t>
            </a:r>
            <a:r>
              <a:rPr lang="en-GB" dirty="0">
                <a:latin typeface="Verdana"/>
                <a:cs typeface="ＭＳ Ｐゴシック" pitchFamily="-111" charset="-128"/>
              </a:rPr>
              <a:t>. </a:t>
            </a:r>
            <a:r>
              <a:rPr lang="en-GB" dirty="0" err="1">
                <a:latin typeface="Verdana"/>
                <a:cs typeface="ＭＳ Ｐゴシック" pitchFamily="-111" charset="-128"/>
              </a:rPr>
              <a:t>Laajojen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tavoitteiden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rinnalla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osalle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teemaryhmistä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voidaan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asettaa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hyvin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spesifejä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tavoitteita</a:t>
            </a:r>
            <a:r>
              <a:rPr lang="en-GB" dirty="0">
                <a:latin typeface="Verdana"/>
                <a:cs typeface="ＭＳ Ｐゴシック" pitchFamily="-111" charset="-128"/>
              </a:rPr>
              <a:t>.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Jatkossa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tulisi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harkita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myös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alueellisia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ryhmiä</a:t>
            </a:r>
            <a:endParaRPr lang="en-GB" dirty="0">
              <a:latin typeface="Verdana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39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742" y="2853730"/>
            <a:ext cx="5328592" cy="748800"/>
          </a:xfrm>
        </p:spPr>
        <p:txBody>
          <a:bodyPr/>
          <a:lstStyle/>
          <a:p>
            <a:r>
              <a:rPr lang="en-GB" sz="4000" dirty="0"/>
              <a:t>JOHDANTO</a:t>
            </a:r>
          </a:p>
        </p:txBody>
      </p:sp>
    </p:spTree>
    <p:extLst>
      <p:ext uri="{BB962C8B-B14F-4D97-AF65-F5344CB8AC3E}">
        <p14:creationId xmlns:p14="http://schemas.microsoft.com/office/powerpoint/2010/main" val="382896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452543"/>
            <a:ext cx="10681419" cy="748800"/>
          </a:xfrm>
        </p:spPr>
        <p:txBody>
          <a:bodyPr/>
          <a:lstStyle/>
          <a:p>
            <a:r>
              <a:rPr lang="en-GB" sz="1600" dirty="0" err="1"/>
              <a:t>Kehittämisehdotukset</a:t>
            </a:r>
            <a:br>
              <a:rPr lang="en-GB" dirty="0"/>
            </a:br>
            <a:br>
              <a:rPr lang="en-GB" dirty="0"/>
            </a:br>
            <a:r>
              <a:rPr lang="fi-FI" dirty="0"/>
              <a:t>Vaihtoehtoja viestinnän resurssien kohdentamiseen tulee kartoittaa huolellisesti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50590" y="2061642"/>
            <a:ext cx="11233248" cy="359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Viestintäverkostosta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ohjelmakauden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aikana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rakentunut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merkittävä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resurssi</a:t>
            </a:r>
            <a:r>
              <a:rPr lang="en-GB" dirty="0">
                <a:latin typeface="Verdana"/>
                <a:cs typeface="ＭＳ Ｐゴシック" pitchFamily="-111" charset="-128"/>
              </a:rPr>
              <a:t>, jota </a:t>
            </a:r>
            <a:r>
              <a:rPr lang="en-GB" dirty="0" err="1">
                <a:latin typeface="Verdana"/>
                <a:cs typeface="ＭＳ Ｐゴシック" pitchFamily="-111" charset="-128"/>
              </a:rPr>
              <a:t>voidaan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jatkossa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hyödyntää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esimerkiksi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tulosviestinnän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toteutuksessa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Viestinnän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resurssien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kohdentamista</a:t>
            </a:r>
            <a:r>
              <a:rPr lang="en-GB" dirty="0">
                <a:latin typeface="Verdana"/>
                <a:cs typeface="ＭＳ Ｐゴシック" pitchFamily="-111" charset="-128"/>
              </a:rPr>
              <a:t> ns. </a:t>
            </a:r>
            <a:r>
              <a:rPr lang="en-GB" dirty="0" err="1">
                <a:latin typeface="Verdana"/>
                <a:cs typeface="ＭＳ Ｐゴシック" pitchFamily="-111" charset="-128"/>
              </a:rPr>
              <a:t>suurelle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yleisölle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suunnatun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viestinnän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ohjelman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toimeenpanoa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tukevan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viestinnän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välillä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tulee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harkita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tarkasti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Resurssien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kohdentaminen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toimeenpanoa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tukevaan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viestintään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edellyttää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kehittämisohjelman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tulosten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tunnistamista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viestintätoimenpiteiden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suunnittelua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ohjelman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eri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substansseista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vastaavien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tahojen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kanssa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730239" lvl="1" indent="-285750" defTabSz="457200" eaLnBrk="0" hangingPunct="0">
              <a:lnSpc>
                <a:spcPts val="2163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GB" sz="1600" i="1" dirty="0" err="1">
                <a:latin typeface="Verdana"/>
                <a:cs typeface="ＭＳ Ｐゴシック" pitchFamily="-111" charset="-128"/>
              </a:rPr>
              <a:t>Viestintäverkosto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on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arvokas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resurssi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,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joka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kannattaa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hyödyntää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täysimääräisesti</a:t>
            </a:r>
            <a:endParaRPr lang="en-GB" sz="1600" i="1" dirty="0">
              <a:latin typeface="Verdana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Viestinnän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arvioinnin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yhteydessä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hyvä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selvittää</a:t>
            </a:r>
            <a:r>
              <a:rPr lang="en-GB" dirty="0">
                <a:latin typeface="Verdana"/>
                <a:cs typeface="ＭＳ Ｐゴシック" pitchFamily="-111" charset="-128"/>
              </a:rPr>
              <a:t>, </a:t>
            </a:r>
            <a:r>
              <a:rPr lang="en-GB" dirty="0" err="1">
                <a:latin typeface="Verdana"/>
                <a:cs typeface="ＭＳ Ｐゴシック" pitchFamily="-111" charset="-128"/>
              </a:rPr>
              <a:t>miten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viestinnän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panostuksia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nykyään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hyödynnetään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ohjelman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eri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toimenpiteissä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miten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yhteistyötä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tulisi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kehittää</a:t>
            </a:r>
            <a:endParaRPr lang="en-GB" dirty="0">
              <a:latin typeface="Verdana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306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err="1"/>
              <a:t>Kehittämisehdotukset</a:t>
            </a:r>
            <a:br>
              <a:rPr lang="en-GB" dirty="0"/>
            </a:br>
            <a:br>
              <a:rPr lang="en-GB" dirty="0"/>
            </a:br>
            <a:r>
              <a:rPr lang="fi-FI" dirty="0"/>
              <a:t>Perustetaan teemaryhmiä, jotka keskittyvät kehittämisohjelman tulosten jalkauttamiseen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478582" y="2061642"/>
            <a:ext cx="11305256" cy="387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Ohjelmaperusteisen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kehittämistyön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merkittävimpiä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haasteita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tunnistaa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hanketoiminnan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onnistumiset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tukea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niiden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leviämistä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hanketoimijoita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laajemmalle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joukolle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730239" lvl="1" indent="-285750" defTabSz="457200" eaLnBrk="0" hangingPunct="0">
              <a:lnSpc>
                <a:spcPts val="2163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GB" sz="1600" i="1" dirty="0" err="1">
                <a:latin typeface="Verdana"/>
                <a:cs typeface="ＭＳ Ｐゴシック" pitchFamily="-111" charset="-128"/>
              </a:rPr>
              <a:t>Hyvien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käytäntöjen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kerääminen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niistä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tiedottaminen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ovat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tärkeitä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toimenpiteitä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,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mutta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ne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eivät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useinkaan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riitä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kehittämistulosten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läpimenoon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uusissa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organisaatioissa</a:t>
            </a:r>
            <a:endParaRPr lang="en-GB" sz="1600" i="1" dirty="0">
              <a:latin typeface="Verdana"/>
              <a:cs typeface="ＭＳ Ｐゴシック" pitchFamily="-111" charset="-128"/>
            </a:endParaRPr>
          </a:p>
          <a:p>
            <a:pPr marL="730239" lvl="1" indent="-285750" defTabSz="457200" eaLnBrk="0" hangingPunct="0">
              <a:lnSpc>
                <a:spcPts val="2163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GB" sz="1600" i="1" dirty="0" err="1">
                <a:latin typeface="Verdana"/>
                <a:cs typeface="ＭＳ Ｐゴシック" pitchFamily="-111" charset="-128"/>
              </a:rPr>
              <a:t>Levittämistyössä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tulisi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kiinnittää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enemmän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huomiota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tulosten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vastaanottamisen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mekanismeihin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käyttöönottoon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liittyvän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tuen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tukemiseen</a:t>
            </a:r>
            <a:endParaRPr lang="en-GB" sz="1600" i="1" dirty="0">
              <a:latin typeface="Verdana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Maaseutuverkosto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rakenne</a:t>
            </a:r>
            <a:r>
              <a:rPr lang="en-GB" dirty="0">
                <a:latin typeface="Verdana"/>
                <a:cs typeface="ＭＳ Ｐゴシック" pitchFamily="-111" charset="-128"/>
              </a:rPr>
              <a:t>, </a:t>
            </a:r>
            <a:r>
              <a:rPr lang="en-GB" dirty="0" err="1">
                <a:latin typeface="Verdana"/>
                <a:cs typeface="ＭＳ Ｐゴシック" pitchFamily="-111" charset="-128"/>
              </a:rPr>
              <a:t>jolla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resursseja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mahdollisuus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tarttua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onnistumisiin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tukea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niiden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levittämistä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selkeästi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tyypillistä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ohjelmatoimintaa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voimakkaammin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Verkoston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puitteissa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voitaisiin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perustaa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teemaryhmiä</a:t>
            </a:r>
            <a:r>
              <a:rPr lang="en-GB" dirty="0">
                <a:latin typeface="Verdana"/>
                <a:cs typeface="ＭＳ Ｐゴシック" pitchFamily="-111" charset="-128"/>
              </a:rPr>
              <a:t>, </a:t>
            </a:r>
            <a:r>
              <a:rPr lang="en-GB" dirty="0" err="1">
                <a:latin typeface="Verdana"/>
                <a:cs typeface="ＭＳ Ｐゴシック" pitchFamily="-111" charset="-128"/>
              </a:rPr>
              <a:t>joiden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kautta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kohdistettaisiin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resursseja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tiettyjen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tulosten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levittämiseen</a:t>
            </a:r>
            <a:r>
              <a:rPr lang="en-GB" dirty="0">
                <a:latin typeface="Verdana"/>
                <a:cs typeface="ＭＳ Ｐゴシック" pitchFamily="-111" charset="-128"/>
              </a:rPr>
              <a:t> (</a:t>
            </a:r>
            <a:r>
              <a:rPr lang="en-GB" dirty="0" err="1">
                <a:latin typeface="Verdana"/>
                <a:cs typeface="ＭＳ Ｐゴシック" pitchFamily="-111" charset="-128"/>
              </a:rPr>
              <a:t>esim</a:t>
            </a:r>
            <a:r>
              <a:rPr lang="en-GB" dirty="0">
                <a:latin typeface="Verdana"/>
                <a:cs typeface="ＭＳ Ｐゴシック" pitchFamily="-111" charset="-128"/>
              </a:rPr>
              <a:t>.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mallintaminen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tuotteistaminen</a:t>
            </a:r>
            <a:r>
              <a:rPr lang="en-GB" dirty="0">
                <a:latin typeface="Verdana"/>
                <a:cs typeface="ＭＳ Ｐゴシック" pitchFamily="-111" charset="-128"/>
              </a:rPr>
              <a:t>, </a:t>
            </a:r>
            <a:r>
              <a:rPr lang="en-GB" dirty="0" err="1">
                <a:latin typeface="Verdana"/>
                <a:cs typeface="ＭＳ Ｐゴシック" pitchFamily="-111" charset="-128"/>
              </a:rPr>
              <a:t>tilaisuudet</a:t>
            </a:r>
            <a:r>
              <a:rPr lang="en-GB" dirty="0">
                <a:latin typeface="Verdana"/>
                <a:cs typeface="ＭＳ Ｐゴシック" pitchFamily="-111" charset="-128"/>
              </a:rPr>
              <a:t>, </a:t>
            </a:r>
            <a:r>
              <a:rPr lang="en-GB" dirty="0" err="1">
                <a:latin typeface="Verdana"/>
                <a:cs typeface="ＭＳ Ｐゴシック" pitchFamily="-111" charset="-128"/>
              </a:rPr>
              <a:t>organisaatiokohtainen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tuki</a:t>
            </a:r>
            <a:r>
              <a:rPr lang="en-GB" dirty="0">
                <a:latin typeface="Verdana"/>
                <a:cs typeface="ＭＳ Ｐゴシック" pitchFamily="-111" charset="-128"/>
              </a:rPr>
              <a:t>, </a:t>
            </a:r>
            <a:r>
              <a:rPr lang="en-GB" dirty="0" err="1">
                <a:latin typeface="Verdana"/>
                <a:cs typeface="ＭＳ Ｐゴシック" pitchFamily="-111" charset="-128"/>
              </a:rPr>
              <a:t>ohjeistukset</a:t>
            </a:r>
            <a:r>
              <a:rPr lang="en-GB" dirty="0">
                <a:latin typeface="Verdana"/>
                <a:cs typeface="ＭＳ Ｐゴシック" pitchFamily="-111" charset="-128"/>
              </a:rPr>
              <a:t>, </a:t>
            </a:r>
            <a:r>
              <a:rPr lang="en-GB" dirty="0" err="1">
                <a:latin typeface="Verdana"/>
                <a:cs typeface="ＭＳ Ｐゴシック" pitchFamily="-111" charset="-128"/>
              </a:rPr>
              <a:t>vertaisverkostot</a:t>
            </a:r>
            <a:r>
              <a:rPr lang="en-GB" dirty="0">
                <a:latin typeface="Verdana"/>
                <a:cs typeface="ＭＳ Ｐゴシック" pitchFamily="-111" charset="-128"/>
              </a:rPr>
              <a:t>)</a:t>
            </a:r>
            <a:endParaRPr kumimoji="0" lang="en-GB" sz="1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438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err="1"/>
              <a:t>Kehittämisehdotukset</a:t>
            </a:r>
            <a:br>
              <a:rPr lang="en-GB" dirty="0"/>
            </a:br>
            <a:br>
              <a:rPr lang="en-GB" dirty="0"/>
            </a:br>
            <a:r>
              <a:rPr lang="fi-FI" dirty="0"/>
              <a:t>Harkitaan toiminnan tavoitteiden kohdistamista uudella tavalla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40728" y="1989634"/>
            <a:ext cx="11243109" cy="406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Arvioinnin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yhteydessä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käynyt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ilmi</a:t>
            </a:r>
            <a:r>
              <a:rPr lang="en-GB" dirty="0">
                <a:latin typeface="Verdana"/>
                <a:cs typeface="ＭＳ Ｐゴシック" pitchFamily="-111" charset="-128"/>
              </a:rPr>
              <a:t>, </a:t>
            </a:r>
            <a:r>
              <a:rPr lang="en-GB" dirty="0" err="1">
                <a:latin typeface="Verdana"/>
                <a:cs typeface="ＭＳ Ｐゴシック" pitchFamily="-111" charset="-128"/>
              </a:rPr>
              <a:t>että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puhuessaan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maaseutuverkostosta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sidosryhmät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tarkoittavat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lähinnä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verkostopalvelut-yksikön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toimintaa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730239" lvl="1" indent="-285750" defTabSz="457200" eaLnBrk="0" hangingPunct="0">
              <a:lnSpc>
                <a:spcPts val="2163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GB" sz="1600" i="1" dirty="0" err="1">
                <a:latin typeface="Verdana"/>
                <a:cs typeface="ＭＳ Ｐゴシック" pitchFamily="-111" charset="-128"/>
              </a:rPr>
              <a:t>Voidaan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ajatella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,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että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maaseutuverkosto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itsessään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ei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ole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toimija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,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vaan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toimijoita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ovat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aina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tiettyjen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organisaatioiden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edustajia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,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joilla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on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tehtävät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resurssit</a:t>
            </a:r>
            <a:endParaRPr lang="en-GB" sz="1600" i="1" dirty="0">
              <a:latin typeface="Verdana"/>
              <a:cs typeface="ＭＳ Ｐゴシック" pitchFamily="-111" charset="-128"/>
            </a:endParaRPr>
          </a:p>
          <a:p>
            <a:pPr marL="730239" lvl="1" indent="-285750" defTabSz="457200" eaLnBrk="0" hangingPunct="0">
              <a:lnSpc>
                <a:spcPts val="2163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GB" sz="1600" i="1" dirty="0" err="1">
                <a:latin typeface="Verdana"/>
                <a:cs typeface="ＭＳ Ｐゴシック" pitchFamily="-111" charset="-128"/>
              </a:rPr>
              <a:t>Maaseutuverkosto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voidaan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sen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sijaan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ymmärtää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toiminnan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tuloksena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Jatkossa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olisi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hyvä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keskustella</a:t>
            </a:r>
            <a:r>
              <a:rPr lang="en-GB" dirty="0">
                <a:latin typeface="Verdana"/>
                <a:cs typeface="ＭＳ Ｐゴシック" pitchFamily="-111" charset="-128"/>
              </a:rPr>
              <a:t>, </a:t>
            </a:r>
            <a:r>
              <a:rPr lang="en-GB" dirty="0" err="1">
                <a:latin typeface="Verdana"/>
                <a:cs typeface="ＭＳ Ｐゴシック" pitchFamily="-111" charset="-128"/>
              </a:rPr>
              <a:t>pitäisikö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maaseutuverkoston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verkostopalvelut-yksikön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rooleja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kirkastaa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erittelemällä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niiden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tavoitteita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730239" lvl="1" indent="-285750" defTabSz="457200" eaLnBrk="0" hangingPunct="0">
              <a:lnSpc>
                <a:spcPts val="2163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GB" sz="1600" i="1" dirty="0" err="1">
                <a:latin typeface="Verdana"/>
                <a:cs typeface="ＭＳ Ｐゴシック" pitchFamily="-111" charset="-128"/>
              </a:rPr>
              <a:t>Verkostopalvelut-yksikölle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voidaan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asettaa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tavoitteita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,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jotka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perustuvat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sen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käytössä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oleville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resursseille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.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Mitä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sidosryhmiä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pitää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kohdata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?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Missä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alueilla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pitää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näkyä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?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Mitä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teemoja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korostaa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?</a:t>
            </a:r>
          </a:p>
          <a:p>
            <a:pPr marL="730239" lvl="1" indent="-285750" defTabSz="457200" eaLnBrk="0" hangingPunct="0">
              <a:lnSpc>
                <a:spcPts val="2163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GB" sz="1600" i="1" dirty="0" err="1">
                <a:latin typeface="Verdana"/>
                <a:cs typeface="ＭＳ Ｐゴシック" pitchFamily="-111" charset="-128"/>
              </a:rPr>
              <a:t>Maaseutuverkosto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on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tulos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,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joka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syntyy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mm.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verkostopalvelut-yksikön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vahvemmin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määritellyn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toimijuuden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kautta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52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err="1"/>
              <a:t>johdanto</a:t>
            </a:r>
            <a:br>
              <a:rPr lang="en-GB" dirty="0"/>
            </a:br>
            <a:r>
              <a:rPr lang="en-GB" dirty="0" err="1"/>
              <a:t>Maaseutuverkosto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verkostopalvelut-yksikkö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50590" y="1502099"/>
            <a:ext cx="5832648" cy="43204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b="1" u="sng" dirty="0" err="1">
                <a:solidFill>
                  <a:schemeClr val="tx1"/>
                </a:solidFill>
              </a:rPr>
              <a:t>Maaseutuverkosto</a:t>
            </a:r>
            <a:r>
              <a:rPr lang="en-GB" sz="1600" dirty="0">
                <a:solidFill>
                  <a:schemeClr val="tx1"/>
                </a:solidFill>
              </a:rPr>
              <a:t> on </a:t>
            </a:r>
            <a:r>
              <a:rPr lang="en-GB" sz="1600" dirty="0" err="1">
                <a:solidFill>
                  <a:schemeClr val="tx1"/>
                </a:solidFill>
              </a:rPr>
              <a:t>osa</a:t>
            </a:r>
            <a:r>
              <a:rPr lang="en-GB" sz="1600" dirty="0">
                <a:solidFill>
                  <a:schemeClr val="tx1"/>
                </a:solidFill>
              </a:rPr>
              <a:t> Manner-</a:t>
            </a:r>
            <a:r>
              <a:rPr lang="en-GB" sz="1600" dirty="0" err="1">
                <a:solidFill>
                  <a:schemeClr val="tx1"/>
                </a:solidFill>
              </a:rPr>
              <a:t>Suomen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ja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Ahvenanmaan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maaseudun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kehittämisohjelmien</a:t>
            </a:r>
            <a:r>
              <a:rPr lang="en-GB" sz="1600" dirty="0">
                <a:solidFill>
                  <a:schemeClr val="tx1"/>
                </a:solidFill>
              </a:rPr>
              <a:t> 2014 – 2010 </a:t>
            </a:r>
            <a:r>
              <a:rPr lang="en-GB" sz="1600" dirty="0" err="1">
                <a:solidFill>
                  <a:schemeClr val="tx1"/>
                </a:solidFill>
              </a:rPr>
              <a:t>toteutusta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  <a:r>
              <a:rPr lang="en-GB" sz="1600" dirty="0" err="1">
                <a:solidFill>
                  <a:schemeClr val="tx1"/>
                </a:solidFill>
              </a:rPr>
              <a:t>Maaseutuverkoston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tarkoituksena</a:t>
            </a:r>
            <a:r>
              <a:rPr lang="en-GB" sz="1600" dirty="0">
                <a:solidFill>
                  <a:schemeClr val="tx1"/>
                </a:solidFill>
              </a:rPr>
              <a:t> on </a:t>
            </a:r>
            <a:r>
              <a:rPr lang="en-GB" sz="1600" dirty="0" err="1">
                <a:solidFill>
                  <a:schemeClr val="tx1"/>
                </a:solidFill>
              </a:rPr>
              <a:t>tukea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maaseudun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kehittämisohjelman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toimeenpanoa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ja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sen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tuloksista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viestintää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  <a:r>
              <a:rPr lang="en-GB" sz="1600" dirty="0" err="1">
                <a:solidFill>
                  <a:schemeClr val="tx1"/>
                </a:solidFill>
              </a:rPr>
              <a:t>Verkosto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kokoaa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yhteen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kehittämisohjelman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hallinnosta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ja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toteutuksesta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vastaavia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henkilöitä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esimerkiksi</a:t>
            </a:r>
            <a:r>
              <a:rPr lang="en-GB" sz="1600" dirty="0">
                <a:solidFill>
                  <a:schemeClr val="tx1"/>
                </a:solidFill>
              </a:rPr>
              <a:t> ELY-</a:t>
            </a:r>
            <a:r>
              <a:rPr lang="en-GB" sz="1600" dirty="0" err="1">
                <a:solidFill>
                  <a:schemeClr val="tx1"/>
                </a:solidFill>
              </a:rPr>
              <a:t>keskusten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ja</a:t>
            </a:r>
            <a:r>
              <a:rPr lang="en-GB" sz="1600" dirty="0">
                <a:solidFill>
                  <a:schemeClr val="tx1"/>
                </a:solidFill>
              </a:rPr>
              <a:t> Leader-</a:t>
            </a:r>
            <a:r>
              <a:rPr lang="en-GB" sz="1600" dirty="0" err="1">
                <a:solidFill>
                  <a:schemeClr val="tx1"/>
                </a:solidFill>
              </a:rPr>
              <a:t>ryhmien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edustajia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ja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tarjoaa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mahdollisuuden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heidän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osaamisensa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ja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yhteistyön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kehittämiseen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  <a:r>
              <a:rPr lang="en-GB" sz="1600" dirty="0" err="1">
                <a:solidFill>
                  <a:schemeClr val="tx1"/>
                </a:solidFill>
              </a:rPr>
              <a:t>Verkoston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puitteissa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järjestettävien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tilaisuuksien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ja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viestinnän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toivotaan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aktivoivan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monipuolisesti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maaseudun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elinvoimaisuuden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kannalta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keskeisiä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toimijoita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ja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parantavan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suuren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yleisön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mielikuvaa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maaseudusta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  <a:r>
              <a:rPr lang="en-GB" sz="1600" dirty="0" err="1">
                <a:solidFill>
                  <a:schemeClr val="tx1"/>
                </a:solidFill>
              </a:rPr>
              <a:t>Maaseutuverkosto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edistää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maaseudun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kehittämisohjelman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vaikuttavuutta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582505" y="2438203"/>
            <a:ext cx="5400600" cy="24482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 err="1">
                <a:solidFill>
                  <a:schemeClr val="tx1"/>
                </a:solidFill>
              </a:rPr>
              <a:t>Maaseutuviraston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yhteydessä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toimiva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="1" u="sng" dirty="0" err="1">
                <a:solidFill>
                  <a:schemeClr val="tx1"/>
                </a:solidFill>
              </a:rPr>
              <a:t>verkostopalvelut-yksikkö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toimii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käytännössä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maaseutuverkoston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koordinaattorina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ja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aktivoijana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  <a:r>
              <a:rPr lang="en-GB" sz="1600" dirty="0" err="1">
                <a:solidFill>
                  <a:schemeClr val="tx1"/>
                </a:solidFill>
              </a:rPr>
              <a:t>Verkostopalvelut-yksikkö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järjestää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oman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budjettinsa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avulla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verkostoa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rakentavia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valtakunnallisia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ja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alueellisia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tilaisuuksia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sekä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toteuttaa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kehittämisohjelmaa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tukevaa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viestintää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  <a:r>
              <a:rPr lang="en-GB" sz="1600" dirty="0" err="1">
                <a:solidFill>
                  <a:schemeClr val="tx1"/>
                </a:solidFill>
              </a:rPr>
              <a:t>Maaseutuverkoston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toiminta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konkretisoidaan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usein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verkostopalvelu-yksikön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toiminnaksi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err="1"/>
              <a:t>johdanto</a:t>
            </a:r>
            <a:br>
              <a:rPr lang="en-GB" dirty="0"/>
            </a:br>
            <a:r>
              <a:rPr lang="en-GB" dirty="0" err="1"/>
              <a:t>Arvioinnin</a:t>
            </a:r>
            <a:r>
              <a:rPr lang="en-GB" dirty="0"/>
              <a:t> </a:t>
            </a:r>
            <a:r>
              <a:rPr lang="en-GB" dirty="0" err="1"/>
              <a:t>tavoitteet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694606" y="1629593"/>
            <a:ext cx="6192688" cy="424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Maaseutuverkoston</a:t>
            </a:r>
            <a:r>
              <a:rPr kumimoji="0" lang="en-GB" sz="1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arviointi</a:t>
            </a:r>
            <a:r>
              <a:rPr kumimoji="0" lang="en-GB" sz="1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2017 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on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osa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maaseudun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kehittämisohjelman</a:t>
            </a:r>
            <a:r>
              <a:rPr lang="en-GB" dirty="0">
                <a:latin typeface="Verdana"/>
                <a:cs typeface="ＭＳ Ｐゴシック" pitchFamily="-111" charset="-128"/>
              </a:rPr>
              <a:t> 2014 – 2020 </a:t>
            </a:r>
            <a:r>
              <a:rPr lang="en-GB" dirty="0" err="1">
                <a:latin typeface="Verdana"/>
                <a:cs typeface="ＭＳ Ｐゴシック" pitchFamily="-111" charset="-128"/>
              </a:rPr>
              <a:t>arviointikokonaisuutta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Arviointi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perustuu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Manner-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Suomen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maaseudun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kehittämisohjelman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2014 – 2020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arvioinnin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toteuttamissuunnitelmaan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ja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siinä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esitettyihin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arviointikysymyksiin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(DIA 6)</a:t>
            </a: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Tässä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esitysraportissa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arvioinnin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havainnot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kuvattu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oheisten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viiden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maaseutuverkostolle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asetetun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tavoitteen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kautta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Arvioinnissa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tehtyjen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havaintojen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ja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annettujen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kehittämisehdotusten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toivotaan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tukevan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maaseutuverkoston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toiminnan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suunnittelu</a:t>
            </a:r>
            <a:r>
              <a:rPr lang="en-GB" dirty="0">
                <a:latin typeface="Verdana"/>
                <a:cs typeface="ＭＳ Ｐゴシック" pitchFamily="-111" charset="-128"/>
              </a:rPr>
              <a:t>a</a:t>
            </a:r>
            <a:endParaRPr kumimoji="0" lang="en-GB" sz="1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9342" y="333450"/>
            <a:ext cx="4464496" cy="62646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dirty="0">
                <a:solidFill>
                  <a:schemeClr val="tx1"/>
                </a:solidFill>
              </a:rPr>
              <a:t>1) </a:t>
            </a:r>
            <a:r>
              <a:rPr lang="fi-FI" dirty="0">
                <a:solidFill>
                  <a:schemeClr val="tx1"/>
                </a:solidFill>
              </a:rPr>
              <a:t>Sidosryhmien osallistuminen maaseudun kehittämiseen lisääntyy</a:t>
            </a:r>
            <a:endParaRPr lang="en-US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  <a:p>
            <a:r>
              <a:rPr lang="fi-FI" b="1" dirty="0">
                <a:solidFill>
                  <a:schemeClr val="tx1"/>
                </a:solidFill>
              </a:rPr>
              <a:t>2) </a:t>
            </a:r>
            <a:r>
              <a:rPr lang="fi-FI" dirty="0">
                <a:solidFill>
                  <a:schemeClr val="tx1"/>
                </a:solidFill>
              </a:rPr>
              <a:t>Maaseudun kehittämisohjelmien toimeenpanon laatu ja erityisesti alueellinen näkyvyys parantuvat</a:t>
            </a:r>
            <a:endParaRPr lang="en-US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  <a:p>
            <a:r>
              <a:rPr lang="fi-FI" b="1" dirty="0">
                <a:solidFill>
                  <a:schemeClr val="tx1"/>
                </a:solidFill>
              </a:rPr>
              <a:t>3) </a:t>
            </a:r>
            <a:r>
              <a:rPr lang="fi-FI" dirty="0">
                <a:solidFill>
                  <a:schemeClr val="tx1"/>
                </a:solidFill>
              </a:rPr>
              <a:t>Tieto maaseudun kehittämisen mahdollisuuksista välittyy mahdollisille tuensaajille</a:t>
            </a:r>
            <a:endParaRPr lang="en-US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  <a:p>
            <a:r>
              <a:rPr lang="fi-FI" b="1" dirty="0">
                <a:solidFill>
                  <a:schemeClr val="tx1"/>
                </a:solidFill>
              </a:rPr>
              <a:t>4) </a:t>
            </a:r>
            <a:r>
              <a:rPr lang="fi-FI" dirty="0">
                <a:solidFill>
                  <a:schemeClr val="tx1"/>
                </a:solidFill>
              </a:rPr>
              <a:t>Tieto ohjelman toteutuksesta ja tuloksista välittyy toimijoiden kesken sekä suurelle yleisölle</a:t>
            </a:r>
            <a:endParaRPr lang="en-US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  <a:p>
            <a:r>
              <a:rPr lang="fi-FI" b="1" dirty="0">
                <a:solidFill>
                  <a:schemeClr val="tx1"/>
                </a:solidFill>
              </a:rPr>
              <a:t>5) </a:t>
            </a:r>
            <a:r>
              <a:rPr lang="fi-FI" dirty="0">
                <a:solidFill>
                  <a:schemeClr val="tx1"/>
                </a:solidFill>
              </a:rPr>
              <a:t>Innovaatiot maaseudun elinkeinoissa, maataloudessa, elintarviketuotannossa, metsätaloudessa ja maaseudun palveluissa lisääntyvät ja elinkeinotoiminta uudistuu 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081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777" y="117426"/>
            <a:ext cx="5380098" cy="748800"/>
          </a:xfrm>
        </p:spPr>
        <p:txBody>
          <a:bodyPr/>
          <a:lstStyle/>
          <a:p>
            <a:r>
              <a:rPr lang="en-GB" sz="1600" dirty="0" err="1"/>
              <a:t>johdanto</a:t>
            </a:r>
            <a:br>
              <a:rPr lang="en-GB" dirty="0"/>
            </a:br>
            <a:r>
              <a:rPr lang="en-GB" dirty="0" err="1"/>
              <a:t>Arviointikysymykset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580400" y="1123217"/>
            <a:ext cx="5946853" cy="56015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i-FI" sz="1400" b="1" dirty="0"/>
              <a:t>Arviointikysymys 40:</a:t>
            </a:r>
            <a:r>
              <a:rPr lang="fi-FI" sz="1400" dirty="0"/>
              <a:t> </a:t>
            </a:r>
            <a:r>
              <a:rPr lang="fi-FI" sz="1400" i="1" dirty="0"/>
              <a:t>Lisääntyikö maaseutuverkostoon osallistuneiden sidosryhmien ja henkilöiden määrä ja missä määrin sidosryhmien osallistuminen kehittyi laadullisesti?</a:t>
            </a:r>
            <a:endParaRPr lang="en-US" sz="1400" dirty="0"/>
          </a:p>
          <a:p>
            <a:pPr lvl="0"/>
            <a:endParaRPr lang="fi-FI" sz="1400" b="1" dirty="0"/>
          </a:p>
          <a:p>
            <a:pPr lvl="0"/>
            <a:r>
              <a:rPr lang="fi-FI" sz="1400" b="1" dirty="0"/>
              <a:t>Arviointikysymys 41: </a:t>
            </a:r>
            <a:r>
              <a:rPr lang="fi-FI" sz="1400" i="1" dirty="0"/>
              <a:t>Missä määrin maaseutuverkoston työkalut (koulutuksen palvelupaketit, …) lisäsivät uusien toimijoiden osallistumista verkostotoimintaan?</a:t>
            </a:r>
            <a:endParaRPr lang="en-US" sz="1400" dirty="0"/>
          </a:p>
          <a:p>
            <a:pPr lvl="0"/>
            <a:endParaRPr lang="fi-FI" sz="1400" b="1" dirty="0"/>
          </a:p>
          <a:p>
            <a:pPr lvl="0"/>
            <a:r>
              <a:rPr lang="fi-FI" sz="1400" b="1" dirty="0"/>
              <a:t>Arviointikysymys 42: </a:t>
            </a:r>
            <a:r>
              <a:rPr lang="fi-FI" sz="1400" i="1" dirty="0"/>
              <a:t>Missä määrin maaseudun kehittämisen alueverkostot ovat vahvistuneet maaseutuverkoston toiminnan seurauksena?</a:t>
            </a:r>
            <a:endParaRPr lang="en-US" sz="1400" dirty="0"/>
          </a:p>
          <a:p>
            <a:pPr lvl="0"/>
            <a:endParaRPr lang="fi-FI" sz="1400" b="1" dirty="0"/>
          </a:p>
          <a:p>
            <a:pPr lvl="0"/>
            <a:r>
              <a:rPr lang="fi-FI" sz="1400" b="1" dirty="0"/>
              <a:t>Arviointikysymys 43:</a:t>
            </a:r>
            <a:r>
              <a:rPr lang="fi-FI" sz="1400" dirty="0"/>
              <a:t> </a:t>
            </a:r>
            <a:r>
              <a:rPr lang="fi-FI" sz="1400" i="1" dirty="0"/>
              <a:t>Missä määrin maaseutuverkoston toiminta edisti </a:t>
            </a:r>
            <a:r>
              <a:rPr lang="fi-FI" sz="1400" i="1" dirty="0" err="1"/>
              <a:t>ELY-keskusten</a:t>
            </a:r>
            <a:r>
              <a:rPr lang="fi-FI" sz="1400" i="1" dirty="0"/>
              <a:t> ja </a:t>
            </a:r>
            <a:r>
              <a:rPr lang="fi-FI" sz="1400" i="1" dirty="0" err="1"/>
              <a:t>Leader-ryhmien</a:t>
            </a:r>
            <a:r>
              <a:rPr lang="fi-FI" sz="1400" i="1" dirty="0"/>
              <a:t> osaamisen kehittymistä?</a:t>
            </a:r>
            <a:endParaRPr lang="en-US" sz="1400" dirty="0"/>
          </a:p>
          <a:p>
            <a:pPr lvl="0"/>
            <a:endParaRPr lang="fi-FI" sz="1400" b="1" dirty="0"/>
          </a:p>
          <a:p>
            <a:pPr lvl="0"/>
            <a:r>
              <a:rPr lang="fi-FI" sz="1400" b="1" dirty="0"/>
              <a:t>Arviointikysymys 44:</a:t>
            </a:r>
            <a:r>
              <a:rPr lang="fi-FI" sz="1400" dirty="0"/>
              <a:t> </a:t>
            </a:r>
            <a:r>
              <a:rPr lang="fi-FI" sz="1400" i="1" dirty="0"/>
              <a:t>Missä määrin maaseutuverkoston toimet ovat vaikuttaneet toimeenpanon parantumiseen parempana hallintona ja/tai parantuneina hankkeina?</a:t>
            </a:r>
            <a:endParaRPr lang="en-US" sz="1400" dirty="0"/>
          </a:p>
          <a:p>
            <a:pPr lvl="0"/>
            <a:endParaRPr lang="fi-FI" sz="1400" b="1" dirty="0"/>
          </a:p>
          <a:p>
            <a:pPr lvl="0"/>
            <a:r>
              <a:rPr lang="fi-FI" sz="1400" b="1" dirty="0"/>
              <a:t>Arviointikysymys 45:</a:t>
            </a:r>
            <a:r>
              <a:rPr lang="fi-FI" sz="1400" dirty="0"/>
              <a:t> </a:t>
            </a:r>
            <a:r>
              <a:rPr lang="fi-FI" sz="1400" i="1" dirty="0"/>
              <a:t>Onnistuivatko alueiden toimijat parantamaan maaseutuohjelman alueellista näkyvyyttä?</a:t>
            </a:r>
            <a:endParaRPr lang="en-US" sz="1400" dirty="0"/>
          </a:p>
          <a:p>
            <a:pPr lvl="0"/>
            <a:endParaRPr lang="fi-FI" sz="1400" b="1" dirty="0"/>
          </a:p>
          <a:p>
            <a:pPr lvl="0"/>
            <a:r>
              <a:rPr lang="fi-FI" sz="1400" b="1" dirty="0"/>
              <a:t>Arviointikysymys 46: </a:t>
            </a:r>
            <a:r>
              <a:rPr lang="fi-FI" sz="1400" i="1" dirty="0"/>
              <a:t>Missä määrin maaseutuverkoston toiminta paransi sidosryhmien ja viranomaisten välistä tiedonkulkua?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815286" y="261442"/>
            <a:ext cx="5112568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i-FI" sz="1400" b="1" dirty="0"/>
              <a:t>Arviointikysymys 47:</a:t>
            </a:r>
            <a:r>
              <a:rPr lang="fi-FI" sz="1400" dirty="0"/>
              <a:t> </a:t>
            </a:r>
            <a:r>
              <a:rPr lang="fi-FI" sz="1400" i="1" dirty="0"/>
              <a:t>Missä määrin ohjelman erityisteemojen ja painotusten (esim. lanseerauskampanja) esille nosto paransi maaseutuohjelman medianäkyvyyttä?</a:t>
            </a:r>
            <a:endParaRPr lang="en-US" sz="1400" dirty="0"/>
          </a:p>
          <a:p>
            <a:pPr lvl="0"/>
            <a:endParaRPr lang="fi-FI" sz="1400" b="1" dirty="0"/>
          </a:p>
          <a:p>
            <a:pPr lvl="0"/>
            <a:r>
              <a:rPr lang="fi-FI" sz="1400" b="1" dirty="0"/>
              <a:t>Arviointikysymys 48:</a:t>
            </a:r>
            <a:r>
              <a:rPr lang="fi-FI" sz="1400" dirty="0"/>
              <a:t> </a:t>
            </a:r>
            <a:r>
              <a:rPr lang="fi-FI" sz="1400" i="1" dirty="0"/>
              <a:t>Missä määrin maaseutuverkosto on edesauttanut tiedonvälitystä maaseudun kehittämisen mahdollisuuksista mahdollisille tuensaajille?</a:t>
            </a:r>
            <a:endParaRPr lang="en-US" sz="1400" dirty="0"/>
          </a:p>
          <a:p>
            <a:pPr lvl="0"/>
            <a:endParaRPr lang="fi-FI" sz="1400" b="1" dirty="0"/>
          </a:p>
          <a:p>
            <a:pPr lvl="0"/>
            <a:r>
              <a:rPr lang="fi-FI" sz="1400" b="1" dirty="0"/>
              <a:t>Arviointikysymys 49:</a:t>
            </a:r>
            <a:r>
              <a:rPr lang="fi-FI" sz="1400" dirty="0"/>
              <a:t> </a:t>
            </a:r>
            <a:r>
              <a:rPr lang="fi-FI" sz="1400" i="1" dirty="0"/>
              <a:t>Missä määrin ulkoinen viestintä onnistui välittämään tietoa ohjelman tuloksista? Mikä oli sosiaalisen median vaikuttavuus ulkoisen viestinnän kanavana?</a:t>
            </a:r>
            <a:endParaRPr lang="en-US" sz="1400" dirty="0"/>
          </a:p>
          <a:p>
            <a:pPr lvl="0"/>
            <a:endParaRPr lang="fi-FI" sz="1400" b="1" dirty="0"/>
          </a:p>
          <a:p>
            <a:pPr lvl="0"/>
            <a:r>
              <a:rPr lang="fi-FI" sz="1400" b="1" dirty="0"/>
              <a:t>Arviointikysymys 50:</a:t>
            </a:r>
            <a:r>
              <a:rPr lang="fi-FI" sz="1400" dirty="0"/>
              <a:t> </a:t>
            </a:r>
            <a:r>
              <a:rPr lang="fi-FI" sz="1400" i="1" dirty="0"/>
              <a:t>Miten hyvin suuri yleisö tuntee maaseutuohjelman ja sen mahdollisuudet?</a:t>
            </a:r>
            <a:endParaRPr lang="en-US" sz="1400" dirty="0"/>
          </a:p>
          <a:p>
            <a:pPr lvl="0"/>
            <a:endParaRPr lang="fi-FI" sz="1400" b="1" dirty="0"/>
          </a:p>
          <a:p>
            <a:pPr lvl="0"/>
            <a:r>
              <a:rPr lang="fi-FI" sz="1400" b="1" dirty="0"/>
              <a:t>Arviointikysymys 51:</a:t>
            </a:r>
            <a:r>
              <a:rPr lang="fi-FI" sz="1400" dirty="0"/>
              <a:t> Kuinka suuri osa kansalaisista allekirjoittaa väitteen ”</a:t>
            </a:r>
            <a:r>
              <a:rPr lang="fi-FI" sz="1400" i="1" dirty="0"/>
              <a:t>Maaseutu tuottaa</a:t>
            </a:r>
            <a:r>
              <a:rPr lang="fi-FI" sz="1400" dirty="0"/>
              <a:t> </a:t>
            </a:r>
            <a:r>
              <a:rPr lang="fi-FI" sz="1400" i="1" dirty="0"/>
              <a:t>hyvinvointia koko maalle ja voi</a:t>
            </a:r>
            <a:r>
              <a:rPr lang="fi-FI" sz="1400" dirty="0"/>
              <a:t> </a:t>
            </a:r>
            <a:r>
              <a:rPr lang="fi-FI" sz="1400" i="1" dirty="0"/>
              <a:t>osaltaan ratkaista kilpailukyky-, ilmasto- ja</a:t>
            </a:r>
            <a:r>
              <a:rPr lang="fi-FI" sz="1400" dirty="0"/>
              <a:t> </a:t>
            </a:r>
            <a:r>
              <a:rPr lang="fi-FI" sz="1400" i="1" dirty="0"/>
              <a:t>ympäristökysymyksiä</a:t>
            </a:r>
            <a:r>
              <a:rPr lang="fi-FI" sz="1400" dirty="0"/>
              <a:t>”?</a:t>
            </a:r>
            <a:endParaRPr lang="en-US" sz="1400" dirty="0"/>
          </a:p>
          <a:p>
            <a:pPr lvl="0"/>
            <a:endParaRPr lang="fi-FI" sz="1400" b="1" dirty="0"/>
          </a:p>
          <a:p>
            <a:pPr lvl="0"/>
            <a:r>
              <a:rPr lang="fi-FI" sz="1400" b="1" dirty="0"/>
              <a:t>Arviointikysymys 52:</a:t>
            </a:r>
            <a:r>
              <a:rPr lang="fi-FI" sz="1400" dirty="0"/>
              <a:t> </a:t>
            </a:r>
            <a:r>
              <a:rPr lang="fi-FI" sz="1400" i="1" dirty="0"/>
              <a:t>Missä määrin maaseutuverkosto onnistui luomaan puitteet innovaatioita synnyttäville tapahtumille?</a:t>
            </a:r>
            <a:endParaRPr lang="en-US" sz="1400" dirty="0"/>
          </a:p>
          <a:p>
            <a:endParaRPr lang="fi-FI" sz="1400" b="1" dirty="0"/>
          </a:p>
          <a:p>
            <a:r>
              <a:rPr lang="fi-FI" sz="1400" b="1" dirty="0"/>
              <a:t>Arviointikysymys 53:</a:t>
            </a:r>
            <a:r>
              <a:rPr lang="fi-FI" sz="1400" dirty="0"/>
              <a:t> </a:t>
            </a:r>
            <a:r>
              <a:rPr lang="fi-FI" sz="1400" i="1" dirty="0"/>
              <a:t>Missä määrin maaseutuverkosto onnistui luomaan puitteet elinkeinotoimintaa uudistaville tapahtumille?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61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742" y="2853730"/>
            <a:ext cx="8568952" cy="748800"/>
          </a:xfrm>
        </p:spPr>
        <p:txBody>
          <a:bodyPr/>
          <a:lstStyle/>
          <a:p>
            <a:r>
              <a:rPr lang="en-GB" sz="4000" dirty="0" err="1"/>
              <a:t>Arvioinnin</a:t>
            </a:r>
            <a:r>
              <a:rPr lang="en-GB" sz="4000" dirty="0"/>
              <a:t> </a:t>
            </a:r>
            <a:r>
              <a:rPr lang="en-GB" sz="4000" dirty="0" err="1"/>
              <a:t>toteutus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0658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err="1"/>
              <a:t>Arvioinnin</a:t>
            </a:r>
            <a:r>
              <a:rPr lang="en-GB" sz="1600" dirty="0"/>
              <a:t> </a:t>
            </a:r>
            <a:r>
              <a:rPr lang="en-GB" sz="1600" dirty="0" err="1"/>
              <a:t>toteutus</a:t>
            </a:r>
            <a:br>
              <a:rPr lang="en-GB" dirty="0"/>
            </a:br>
            <a:r>
              <a:rPr lang="en-GB" dirty="0" err="1"/>
              <a:t>Arviointityön</a:t>
            </a:r>
            <a:r>
              <a:rPr lang="en-GB" dirty="0"/>
              <a:t> </a:t>
            </a:r>
            <a:r>
              <a:rPr lang="en-GB" dirty="0" err="1"/>
              <a:t>lähtökohdat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766614" y="1485578"/>
            <a:ext cx="11161240" cy="444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Arvioinnin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on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toteuttanut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Ramboll Management Consulting Oy </a:t>
            </a:r>
            <a:r>
              <a:rPr kumimoji="0" lang="en-GB" sz="1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aikavälillä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4/2017 – 9/2017</a:t>
            </a:r>
          </a:p>
          <a:p>
            <a:pPr marL="273050" indent="-285750" defTabSz="457200" eaLnBrk="0" hangingPunct="0">
              <a:lnSpc>
                <a:spcPts val="2163"/>
              </a:lnSpc>
              <a:spcAft>
                <a:spcPts val="1500"/>
              </a:spcAft>
              <a:buFontTx/>
              <a:buChar char="-"/>
            </a:pPr>
            <a:r>
              <a:rPr lang="en-GB" dirty="0" err="1">
                <a:latin typeface="Verdana"/>
                <a:cs typeface="ＭＳ Ｐゴシック" pitchFamily="-111" charset="-128"/>
              </a:rPr>
              <a:t>Arviointi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perustuu</a:t>
            </a:r>
            <a:r>
              <a:rPr lang="en-GB" dirty="0">
                <a:latin typeface="Verdana"/>
                <a:cs typeface="ＭＳ Ｐゴシック" pitchFamily="-111" charset="-128"/>
              </a:rPr>
              <a:t> Manner-</a:t>
            </a:r>
            <a:r>
              <a:rPr lang="en-GB" dirty="0" err="1">
                <a:latin typeface="Verdana"/>
                <a:cs typeface="ＭＳ Ｐゴシック" pitchFamily="-111" charset="-128"/>
              </a:rPr>
              <a:t>Suomen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maaseudun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kehittämisohjelman</a:t>
            </a:r>
            <a:r>
              <a:rPr lang="en-GB" dirty="0">
                <a:latin typeface="Verdana"/>
                <a:cs typeface="ＭＳ Ｐゴシック" pitchFamily="-111" charset="-128"/>
              </a:rPr>
              <a:t> 2014 – 2020 </a:t>
            </a:r>
            <a:r>
              <a:rPr lang="en-GB" dirty="0" err="1">
                <a:latin typeface="Verdana"/>
                <a:cs typeface="ＭＳ Ｐゴシック" pitchFamily="-111" charset="-128"/>
              </a:rPr>
              <a:t>arvioinnin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toteuttamissuunnitelmaan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</a:p>
          <a:p>
            <a:pPr marL="273050" indent="-285750" defTabSz="457200" eaLnBrk="0" hangingPunct="0">
              <a:lnSpc>
                <a:spcPts val="2163"/>
              </a:lnSpc>
              <a:spcAft>
                <a:spcPts val="1500"/>
              </a:spcAft>
              <a:buFontTx/>
              <a:buChar char="-"/>
            </a:pPr>
            <a:r>
              <a:rPr lang="en-GB" dirty="0" err="1">
                <a:latin typeface="Verdana"/>
                <a:cs typeface="ＭＳ Ｐゴシック" pitchFamily="-111" charset="-128"/>
              </a:rPr>
              <a:t>Arvioinnin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havaintoja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raportoitu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sekä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kansallisesti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että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Euroopan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komissiolle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Arvioinnissa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hyödynnetyn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aineiston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voi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jakaa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kolmeen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osaan</a:t>
            </a:r>
            <a:r>
              <a:rPr lang="en-GB" dirty="0">
                <a:latin typeface="Verdana"/>
                <a:cs typeface="ＭＳ Ｐゴシック" pitchFamily="-111" charset="-128"/>
              </a:rPr>
              <a:t>:</a:t>
            </a:r>
          </a:p>
          <a:p>
            <a:pPr marL="730239" lvl="1" indent="-285750" defTabSz="457200" eaLnBrk="0" hangingPunct="0">
              <a:lnSpc>
                <a:spcPts val="2163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GB" sz="1600" i="1" dirty="0" err="1">
                <a:latin typeface="Verdana"/>
                <a:cs typeface="ＭＳ Ｐゴシック" pitchFamily="-111" charset="-128"/>
              </a:rPr>
              <a:t>Maaseutuverkoston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toimintaa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kuvaavat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asiakirjat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muut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selvitykset</a:t>
            </a:r>
            <a:endParaRPr lang="en-GB" sz="1600" i="1" dirty="0">
              <a:latin typeface="Verdana"/>
              <a:cs typeface="ＭＳ Ｐゴシック" pitchFamily="-111" charset="-128"/>
            </a:endParaRPr>
          </a:p>
          <a:p>
            <a:pPr marL="730239" lvl="1" indent="-285750" defTabSz="457200" eaLnBrk="0" hangingPunct="0">
              <a:lnSpc>
                <a:spcPts val="2163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GB" sz="1600" i="1" dirty="0" err="1">
                <a:latin typeface="Verdana"/>
                <a:cs typeface="ＭＳ Ｐゴシック" pitchFamily="-111" charset="-128"/>
              </a:rPr>
              <a:t>Maaseutuverkoston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avainhenkilöiden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haastattelut</a:t>
            </a:r>
            <a:endParaRPr lang="en-GB" sz="1600" i="1" dirty="0">
              <a:latin typeface="Verdana"/>
              <a:cs typeface="ＭＳ Ｐゴシック" pitchFamily="-111" charset="-128"/>
            </a:endParaRPr>
          </a:p>
          <a:p>
            <a:pPr marL="730239" lvl="1" indent="-285750" defTabSz="457200" eaLnBrk="0" hangingPunct="0">
              <a:lnSpc>
                <a:spcPts val="2163"/>
              </a:lnSpc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GB" sz="1600" i="1" dirty="0" err="1">
                <a:latin typeface="Verdana"/>
                <a:cs typeface="ＭＳ Ｐゴシック" pitchFamily="-111" charset="-128"/>
              </a:rPr>
              <a:t>Keskeisille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sidosryhmille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suunnattu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sähköinen</a:t>
            </a:r>
            <a:r>
              <a:rPr lang="en-GB" sz="1600" i="1" dirty="0">
                <a:latin typeface="Verdana"/>
                <a:cs typeface="ＭＳ Ｐゴシック" pitchFamily="-111" charset="-128"/>
              </a:rPr>
              <a:t> </a:t>
            </a:r>
            <a:r>
              <a:rPr lang="en-GB" sz="1600" i="1" dirty="0" err="1">
                <a:latin typeface="Verdana"/>
                <a:cs typeface="ＭＳ Ｐゴシック" pitchFamily="-111" charset="-128"/>
              </a:rPr>
              <a:t>kysely</a:t>
            </a:r>
            <a:endParaRPr lang="en-GB" dirty="0">
              <a:latin typeface="Verdana"/>
              <a:cs typeface="ＭＳ Ｐゴシック" pitchFamily="-111" charset="-128"/>
            </a:endParaRPr>
          </a:p>
          <a:p>
            <a:pPr marL="273050" marR="0" indent="-28575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Char char="-"/>
              <a:tabLst/>
            </a:pPr>
            <a:r>
              <a:rPr lang="en-GB" dirty="0" err="1">
                <a:latin typeface="Verdana"/>
                <a:cs typeface="ＭＳ Ｐゴシック" pitchFamily="-111" charset="-128"/>
              </a:rPr>
              <a:t>Arviointiasetelma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laadullinen</a:t>
            </a:r>
            <a:r>
              <a:rPr lang="en-GB" dirty="0">
                <a:latin typeface="Verdana"/>
                <a:cs typeface="ＭＳ Ｐゴシック" pitchFamily="-111" charset="-128"/>
              </a:rPr>
              <a:t>. </a:t>
            </a:r>
            <a:r>
              <a:rPr lang="en-GB" dirty="0" err="1">
                <a:latin typeface="Verdana"/>
                <a:cs typeface="ＭＳ Ｐゴシック" pitchFamily="-111" charset="-128"/>
              </a:rPr>
              <a:t>Arvioinnin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havainnot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johtopäätökset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pyritty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esittämään</a:t>
            </a:r>
            <a:r>
              <a:rPr lang="en-GB" dirty="0">
                <a:latin typeface="Verdana"/>
                <a:cs typeface="ＭＳ Ｐゴシック" pitchFamily="-111" charset="-128"/>
              </a:rPr>
              <a:t>  </a:t>
            </a:r>
            <a:r>
              <a:rPr lang="en-GB" dirty="0" err="1">
                <a:latin typeface="Verdana"/>
                <a:cs typeface="ＭＳ Ｐゴシック" pitchFamily="-111" charset="-128"/>
              </a:rPr>
              <a:t>avoimesti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arvoitsijan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näkemyksiä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perustellen</a:t>
            </a:r>
            <a:r>
              <a:rPr lang="en-GB" dirty="0">
                <a:latin typeface="Verdana"/>
                <a:cs typeface="ＭＳ Ｐゴシック" pitchFamily="-111" charset="-128"/>
              </a:rPr>
              <a:t>. </a:t>
            </a:r>
            <a:r>
              <a:rPr lang="en-GB" dirty="0" err="1">
                <a:latin typeface="Verdana"/>
                <a:cs typeface="ＭＳ Ｐゴシック" pitchFamily="-111" charset="-128"/>
              </a:rPr>
              <a:t>Tehdyn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työn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ensisijainen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tarkoitus</a:t>
            </a:r>
            <a:r>
              <a:rPr lang="en-GB" dirty="0">
                <a:latin typeface="Verdana"/>
                <a:cs typeface="ＭＳ Ｐゴシック" pitchFamily="-111" charset="-128"/>
              </a:rPr>
              <a:t> on </a:t>
            </a:r>
            <a:r>
              <a:rPr lang="en-GB" dirty="0" err="1">
                <a:latin typeface="Verdana"/>
                <a:cs typeface="ＭＳ Ｐゴシック" pitchFamily="-111" charset="-128"/>
              </a:rPr>
              <a:t>palvella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maaseutuverkoston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toiminnan</a:t>
            </a:r>
            <a:r>
              <a:rPr lang="en-GB" dirty="0">
                <a:latin typeface="Verdana"/>
                <a:cs typeface="ＭＳ Ｐゴシック" pitchFamily="-111" charset="-128"/>
              </a:rPr>
              <a:t> </a:t>
            </a:r>
            <a:r>
              <a:rPr lang="en-GB" dirty="0" err="1">
                <a:latin typeface="Verdana"/>
                <a:cs typeface="ＭＳ Ｐゴシック" pitchFamily="-111" charset="-128"/>
              </a:rPr>
              <a:t>kehittämistä</a:t>
            </a:r>
            <a:endParaRPr lang="en-GB" dirty="0">
              <a:latin typeface="Verdana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565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err="1"/>
              <a:t>Arvioinnin</a:t>
            </a:r>
            <a:r>
              <a:rPr lang="en-GB" sz="1600" dirty="0"/>
              <a:t> </a:t>
            </a:r>
            <a:r>
              <a:rPr lang="en-GB" sz="1600" dirty="0" err="1"/>
              <a:t>toteutus</a:t>
            </a:r>
            <a:br>
              <a:rPr lang="en-GB" dirty="0"/>
            </a:br>
            <a:r>
              <a:rPr lang="en-GB" dirty="0" err="1"/>
              <a:t>Arvioinnin</a:t>
            </a:r>
            <a:r>
              <a:rPr lang="en-GB" dirty="0"/>
              <a:t> </a:t>
            </a:r>
            <a:r>
              <a:rPr lang="en-GB" dirty="0" err="1"/>
              <a:t>yhteydessä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toteutettiin</a:t>
            </a:r>
            <a:r>
              <a:rPr lang="en-GB" dirty="0"/>
              <a:t> 12 </a:t>
            </a:r>
            <a:r>
              <a:rPr lang="en-GB" dirty="0" err="1"/>
              <a:t>haastattelua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567760"/>
              </p:ext>
            </p:extLst>
          </p:nvPr>
        </p:nvGraphicFramePr>
        <p:xfrm>
          <a:off x="838622" y="1629594"/>
          <a:ext cx="10657188" cy="4392488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532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Haastateltava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Organisaatio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Paula Erkkilä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Kuudestaan Ry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Eija Hagelberg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BSAG; teemaryhmän koordinaattori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Jalmari Heikkonen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Työterveyslaitos; teemaryhmän koordinaattori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Annukka Lyra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Maa- ja metsätalousministeriö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Marko Mäki-Hakola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MTK; teemaryhmän koordinaattori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Jyrki Pitkänen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Kaakkois-Suomen Ely-keskus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Raija Ruusunen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Karelia ammattikorkeakoulu; koordinaatiohanke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Marianne Selkäinaho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Maa- ja metsätalousministeriö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Heidi Siivonen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MTK; teemaryhmän koordinaattori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Sinikka Torssonen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Verkostopalvelut-yksikkö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Hannu Uusihonko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Teemaryhmän koordinaattori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Hilkka Vihinen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LUKE; Teemaryhmän koordinaattori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5447134" y="6125148"/>
            <a:ext cx="6048672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Lisäksi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arvioinni</a:t>
            </a:r>
            <a:r>
              <a:rPr lang="en-GB" sz="1400" dirty="0">
                <a:latin typeface="Verdana"/>
                <a:cs typeface="ＭＳ Ｐゴシック" pitchFamily="-111" charset="-128"/>
              </a:rPr>
              <a:t>n </a:t>
            </a:r>
            <a:r>
              <a:rPr lang="en-GB" sz="1400" dirty="0" err="1">
                <a:latin typeface="Verdana"/>
                <a:cs typeface="ＭＳ Ｐゴシック" pitchFamily="-111" charset="-128"/>
              </a:rPr>
              <a:t>aikana</a:t>
            </a:r>
            <a:r>
              <a:rPr lang="en-GB" sz="1400" dirty="0">
                <a:latin typeface="Verdana"/>
                <a:cs typeface="ＭＳ Ｐゴシック" pitchFamily="-111" charset="-128"/>
              </a:rPr>
              <a:t> on </a:t>
            </a:r>
            <a:r>
              <a:rPr lang="en-GB" sz="1400" dirty="0" err="1">
                <a:latin typeface="Verdana"/>
                <a:cs typeface="ＭＳ Ｐゴシック" pitchFamily="-111" charset="-128"/>
              </a:rPr>
              <a:t>käyty</a:t>
            </a:r>
            <a:r>
              <a:rPr lang="en-GB" sz="1400" dirty="0">
                <a:latin typeface="Verdana"/>
                <a:cs typeface="ＭＳ Ｐゴシック" pitchFamily="-111" charset="-128"/>
              </a:rPr>
              <a:t> </a:t>
            </a:r>
            <a:r>
              <a:rPr lang="en-GB" sz="1400" dirty="0" err="1">
                <a:latin typeface="Verdana"/>
                <a:cs typeface="ＭＳ Ｐゴシック" pitchFamily="-111" charset="-128"/>
              </a:rPr>
              <a:t>keskusteluita</a:t>
            </a:r>
            <a:r>
              <a:rPr lang="en-GB" sz="1400" dirty="0">
                <a:latin typeface="Verdana"/>
                <a:cs typeface="ＭＳ Ｐゴシック" pitchFamily="-111" charset="-128"/>
              </a:rPr>
              <a:t> </a:t>
            </a:r>
            <a:r>
              <a:rPr lang="en-GB" sz="1400" dirty="0" err="1">
                <a:latin typeface="Verdana"/>
                <a:cs typeface="ＭＳ Ｐゴシック" pitchFamily="-111" charset="-128"/>
              </a:rPr>
              <a:t>verkostopalvelut-yksikön</a:t>
            </a:r>
            <a:r>
              <a:rPr lang="en-GB" sz="1400" dirty="0">
                <a:latin typeface="Verdana"/>
                <a:cs typeface="ＭＳ Ｐゴシック" pitchFamily="-111" charset="-128"/>
              </a:rPr>
              <a:t> </a:t>
            </a:r>
            <a:r>
              <a:rPr lang="en-GB" sz="1400" dirty="0" err="1">
                <a:latin typeface="Verdana"/>
                <a:cs typeface="ＭＳ Ｐゴシック" pitchFamily="-111" charset="-128"/>
              </a:rPr>
              <a:t>Teemu</a:t>
            </a:r>
            <a:r>
              <a:rPr lang="en-GB" sz="1400" dirty="0">
                <a:latin typeface="Verdana"/>
                <a:cs typeface="ＭＳ Ｐゴシック" pitchFamily="-111" charset="-128"/>
              </a:rPr>
              <a:t> </a:t>
            </a:r>
            <a:r>
              <a:rPr lang="en-GB" sz="1400" dirty="0" err="1">
                <a:latin typeface="Verdana"/>
                <a:cs typeface="ＭＳ Ｐゴシック" pitchFamily="-111" charset="-128"/>
              </a:rPr>
              <a:t>Hauhian</a:t>
            </a:r>
            <a:r>
              <a:rPr lang="en-GB" sz="1400" dirty="0">
                <a:latin typeface="Verdana"/>
                <a:cs typeface="ＭＳ Ｐゴシック" pitchFamily="-111" charset="-128"/>
              </a:rPr>
              <a:t> </a:t>
            </a:r>
            <a:r>
              <a:rPr lang="en-GB" sz="1400" dirty="0" err="1">
                <a:latin typeface="Verdana"/>
                <a:cs typeface="ＭＳ Ｐゴシック" pitchFamily="-111" charset="-128"/>
              </a:rPr>
              <a:t>ja</a:t>
            </a:r>
            <a:r>
              <a:rPr lang="en-GB" sz="1400" dirty="0">
                <a:latin typeface="Verdana"/>
                <a:cs typeface="ＭＳ Ｐゴシック" pitchFamily="-111" charset="-128"/>
              </a:rPr>
              <a:t> Lauri </a:t>
            </a:r>
            <a:r>
              <a:rPr lang="en-GB" sz="1400" dirty="0" err="1">
                <a:latin typeface="Verdana"/>
                <a:cs typeface="ＭＳ Ｐゴシック" pitchFamily="-111" charset="-128"/>
              </a:rPr>
              <a:t>Hyttisen</a:t>
            </a:r>
            <a:r>
              <a:rPr lang="en-GB" sz="1400" dirty="0">
                <a:latin typeface="Verdana"/>
                <a:cs typeface="ＭＳ Ｐゴシック" pitchFamily="-111" charset="-128"/>
              </a:rPr>
              <a:t> </a:t>
            </a:r>
            <a:r>
              <a:rPr lang="en-GB" sz="1400" dirty="0" err="1">
                <a:latin typeface="Verdana"/>
                <a:cs typeface="ＭＳ Ｐゴシック" pitchFamily="-111" charset="-128"/>
              </a:rPr>
              <a:t>kanssa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3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Blank">
  <a:themeElements>
    <a:clrScheme name="Ramboll">
      <a:dk1>
        <a:srgbClr val="000000"/>
      </a:dk1>
      <a:lt1>
        <a:srgbClr val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C23D"/>
      </a:accent3>
      <a:accent4>
        <a:srgbClr val="C40079"/>
      </a:accent4>
      <a:accent5>
        <a:srgbClr val="C63418"/>
      </a:accent5>
      <a:accent6>
        <a:srgbClr val="D0CFC5"/>
      </a:accent6>
      <a:hlink>
        <a:srgbClr val="009DE0"/>
      </a:hlink>
      <a:folHlink>
        <a:srgbClr val="9DD3F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36000" tIns="0" rIns="0" bIns="0" numCol="1" anchor="t" anchorCtr="0" compatLnSpc="1">
        <a:prstTxWarp prst="textNoShape">
          <a:avLst/>
        </a:prstTxWarp>
      </a:bodyPr>
      <a:lstStyle>
        <a:defPPr marL="12700" marR="0" indent="-25400" algn="l" defTabSz="457200" rtl="0" eaLnBrk="0" fontAlgn="base" latinLnBrk="0" hangingPunct="0">
          <a:lnSpc>
            <a:spcPts val="2163"/>
          </a:lnSpc>
          <a:spcBef>
            <a:spcPct val="0"/>
          </a:spcBef>
          <a:spcAft>
            <a:spcPts val="1500"/>
          </a:spcAft>
          <a:buClrTx/>
          <a:buSzTx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ＭＳ Ｐゴシック" pitchFamily="-111" charset="-128"/>
            <a:cs typeface="ＭＳ Ｐゴシック" pitchFamily="-111" charset="-128"/>
          </a:defRPr>
        </a:defPPr>
      </a:lstStyle>
    </a:txDef>
  </a:objectDefaults>
  <a:extraClrSchemeLst>
    <a:extraClrScheme>
      <a:clrScheme name="Ramboll 1">
        <a:dk1>
          <a:srgbClr val="000000"/>
        </a:dk1>
        <a:lt1>
          <a:srgbClr val="009DE0"/>
        </a:lt1>
        <a:dk2>
          <a:srgbClr val="797766"/>
        </a:dk2>
        <a:lt2>
          <a:srgbClr val="FFFFFF"/>
        </a:lt2>
        <a:accent1>
          <a:srgbClr val="9DD3F5"/>
        </a:accent1>
        <a:accent2>
          <a:srgbClr val="5CA551"/>
        </a:accent2>
        <a:accent3>
          <a:srgbClr val="AACCED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2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9DD3F5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3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D0D0C9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E4E4E1"/>
        </a:accent5>
        <a:accent6>
          <a:srgbClr val="539549"/>
        </a:accent6>
        <a:hlink>
          <a:srgbClr val="009DE0"/>
        </a:hlink>
        <a:folHlink>
          <a:srgbClr val="9DD3F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1C0553AF-A044-40A9-AEAC-8F59241C9CCA}" vid="{79627C5B-9396-4255-BAB1-ABDFE71235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5012</TotalTime>
  <Words>2058</Words>
  <Application>Microsoft Office PowerPoint</Application>
  <PresentationFormat>Custom</PresentationFormat>
  <Paragraphs>254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Verdana</vt:lpstr>
      <vt:lpstr>Wingdings</vt:lpstr>
      <vt:lpstr>Blank</vt:lpstr>
      <vt:lpstr>20.9.2017 Esitys arviointiraportin tuloksista</vt:lpstr>
      <vt:lpstr>Sisällysluettelo</vt:lpstr>
      <vt:lpstr>JOHDANTO</vt:lpstr>
      <vt:lpstr>johdanto Maaseutuverkosto ja verkostopalvelut-yksikkö</vt:lpstr>
      <vt:lpstr>johdanto Arvioinnin tavoitteet</vt:lpstr>
      <vt:lpstr>johdanto Arviointikysymykset</vt:lpstr>
      <vt:lpstr>Arvioinnin toteutus</vt:lpstr>
      <vt:lpstr>Arvioinnin toteutus Arviointityön lähtökohdat</vt:lpstr>
      <vt:lpstr>Arvioinnin toteutus Arvioinnin yhteydessä  toteutettiin 12 haastattelua</vt:lpstr>
      <vt:lpstr>Arvioinnin toteutus Sähköiseen kyselyyn vastasi 120 henkilöä</vt:lpstr>
      <vt:lpstr>Arvioinnin toteutus Vastaajat tuntevat toimintaa hyvin</vt:lpstr>
      <vt:lpstr>Tavoitteiden toteutuminen</vt:lpstr>
      <vt:lpstr>Tavoitteiden toteutuminen Sidosryhmien mielikuva tavoitteiden toteutumisesta</vt:lpstr>
      <vt:lpstr>Tavoitteiden toteutuminen Sidosryhmien osallistuminen lisääntyy</vt:lpstr>
      <vt:lpstr>Tavoitteiden toteutuminen Tyytyväisyys palvelupaketteihin</vt:lpstr>
      <vt:lpstr>Tavoitteiden toteutuminen Kehittämisohjelman toimeenpanon laatu lisääntyy</vt:lpstr>
      <vt:lpstr>Tavoitteiden toteutuminen Maaseutuverkoston koettu merkitys </vt:lpstr>
      <vt:lpstr>Tavoitteiden toteutuminen Maaseutuverkoston koettu merkitys </vt:lpstr>
      <vt:lpstr>Tavoitteiden toteutuminen Toimijoiden kokema rooli maaseudun kehittämisessä</vt:lpstr>
      <vt:lpstr>Tavoitteiden toteutuminen Tieto ohjelman mahdollisuuksista välittyy mahdollisille tuensaajille</vt:lpstr>
      <vt:lpstr>Tavoitteiden toteutuminen Tieto toiminnan tuloksista välittyy toimijoiden kesken ja suurelle yleisölle</vt:lpstr>
      <vt:lpstr>Tavoitteiden toteutuminen Innovaatiot maaseudun elinkeinoissa lisääntyvät</vt:lpstr>
      <vt:lpstr>Näkemyksiä verkostotoiminnan kehittämisestä</vt:lpstr>
      <vt:lpstr>Näkemyksiä verkostotoiminnan kehittämisestä Maaseutuverkosto toimii nyt paremmin  kuin vuosina 2007 - 2013</vt:lpstr>
      <vt:lpstr>Näkemyksiä verkostotoiminnan kehittämisestä perustelut: Maaseutuverkosto toimii nyt  paremmin kuin vuosina 2007 - 2013</vt:lpstr>
      <vt:lpstr>Näkemyksiä verkostotoiminnan kehittämisestä Sidosryhmien näkemykset  Verkostopalvelut-yksikön toiminNasta</vt:lpstr>
      <vt:lpstr>Näkemyksiä verkostotoiminnan kehittämisestä Sidosryhmien kehittämistoiveita</vt:lpstr>
      <vt:lpstr>Kehittämisehdotukset</vt:lpstr>
      <vt:lpstr>Kehittämisehdotukset  Teemaryhmien toimintaa ja palvelupakettien kehittämistä tulee edelleen jatkaa</vt:lpstr>
      <vt:lpstr>Kehittämisehdotukset  Vaihtoehtoja viestinnän resurssien kohdentamiseen tulee kartoittaa huolellisesti</vt:lpstr>
      <vt:lpstr>Kehittämisehdotukset  Perustetaan teemaryhmiä, jotka keskittyvät kehittämisohjelman tulosten jalkauttamiseen</vt:lpstr>
      <vt:lpstr>Kehittämisehdotukset  Harkitaan toiminnan tavoitteiden kohdistamista uudella tavalla</vt:lpstr>
    </vt:vector>
  </TitlesOfParts>
  <Company>Ramboll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Kalle Lamminmäki</dc:creator>
  <cp:lastModifiedBy>Valerie Dumont</cp:lastModifiedBy>
  <cp:revision>336</cp:revision>
  <dcterms:created xsi:type="dcterms:W3CDTF">2015-12-03T12:47:02Z</dcterms:created>
  <dcterms:modified xsi:type="dcterms:W3CDTF">2019-06-26T08:04:35Z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  <property fmtid="{D5CDD505-2E9C-101B-9397-08002B2CF9AE}" pid="3" name="SD_ArtworkDefinition">
    <vt:lpwstr>Ramboll</vt:lpwstr>
  </property>
  <property fmtid="{D5CDD505-2E9C-101B-9397-08002B2CF9AE}" pid="4" name="SD_CtlText_LogoSelector">
    <vt:lpwstr>Ramboll</vt:lpwstr>
  </property>
  <property fmtid="{D5CDD505-2E9C-101B-9397-08002B2CF9AE}" pid="5" name="SD_DocumentLanguageString">
    <vt:lpwstr>English (UK)</vt:lpwstr>
  </property>
  <property fmtid="{D5CDD505-2E9C-101B-9397-08002B2CF9AE}" pid="6" name="SD_DocumentLanguage">
    <vt:lpwstr>en-GB</vt:lpwstr>
  </property>
  <property fmtid="{D5CDD505-2E9C-101B-9397-08002B2CF9AE}" pid="7" name="sdDocumentDateFormat">
    <vt:lpwstr>en-GB:dd/MM/yyyy</vt:lpwstr>
  </property>
  <property fmtid="{D5CDD505-2E9C-101B-9397-08002B2CF9AE}" pid="8" name="SD_CtlText_UserProfiles_Date">
    <vt:lpwstr/>
  </property>
  <property fmtid="{D5CDD505-2E9C-101B-9397-08002B2CF9AE}" pid="9" name="SD_CtlText_UserProfiles_Name">
    <vt:lpwstr/>
  </property>
  <property fmtid="{D5CDD505-2E9C-101B-9397-08002B2CF9AE}" pid="10" name="SD_UserprofileName">
    <vt:lpwstr/>
  </property>
  <property fmtid="{D5CDD505-2E9C-101B-9397-08002B2CF9AE}" pid="11" name="DocumentInfoFinished">
    <vt:lpwstr>True</vt:lpwstr>
  </property>
</Properties>
</file>